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75903-7E30-4009-B712-B78ACDB68654}" type="datetimeFigureOut">
              <a:rPr lang="es-AR" smtClean="0"/>
              <a:t>2/9/2025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8080D-CAB6-4B28-9AEA-AED78AD63F7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9490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marL="0" marR="0" lvl="0" indent="0" algn="l" defTabSz="44958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AR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7" name="Rectangle 2"/>
          <p:cNvSpPr txBox="1">
            <a:spLocks noGrp="1"/>
          </p:cNvSpPr>
          <p:nvPr>
            <p:ph type="body"/>
          </p:nvPr>
        </p:nvSpPr>
        <p:spPr>
          <a:xfrm>
            <a:off x="755650" y="5078413"/>
            <a:ext cx="6043613" cy="4806950"/>
          </a:xfrm>
        </p:spPr>
        <p:txBody>
          <a:bodyPr wrap="none" lIns="0" tIns="0" rIns="0" bIns="0" anchor="ctr" anchorCtr="0"/>
          <a:lstStyle/>
          <a:p>
            <a:pPr lvl="0"/>
            <a:endParaRPr lang="es-ES" altLang="es-A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481" y="1121879"/>
            <a:ext cx="9143040" cy="2387771"/>
          </a:xfrm>
        </p:spPr>
        <p:txBody>
          <a:bodyPr anchor="b"/>
          <a:lstStyle>
            <a:lvl1pPr algn="ctr">
              <a:defRPr sz="5443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481" y="3601819"/>
            <a:ext cx="9143040" cy="1656174"/>
          </a:xfrm>
        </p:spPr>
        <p:txBody>
          <a:bodyPr/>
          <a:lstStyle>
            <a:lvl1pPr marL="0" indent="0" algn="ctr">
              <a:buNone/>
              <a:defRPr sz="2177"/>
            </a:lvl1pPr>
            <a:lvl2pPr marL="414772" indent="0" algn="ctr">
              <a:buNone/>
              <a:defRPr sz="1814"/>
            </a:lvl2pPr>
            <a:lvl3pPr marL="829544" indent="0" algn="ctr">
              <a:buNone/>
              <a:defRPr sz="1633"/>
            </a:lvl3pPr>
            <a:lvl4pPr marL="1244316" indent="0" algn="ctr">
              <a:buNone/>
              <a:defRPr sz="1452"/>
            </a:lvl4pPr>
            <a:lvl5pPr marL="1659087" indent="0" algn="ctr">
              <a:buNone/>
              <a:defRPr sz="1452"/>
            </a:lvl5pPr>
            <a:lvl6pPr marL="2073859" indent="0" algn="ctr">
              <a:buNone/>
              <a:defRPr sz="1452"/>
            </a:lvl6pPr>
            <a:lvl7pPr marL="2488631" indent="0" algn="ctr">
              <a:buNone/>
              <a:defRPr sz="1452"/>
            </a:lvl7pPr>
            <a:lvl8pPr marL="2903403" indent="0" algn="ctr">
              <a:buNone/>
              <a:defRPr sz="1452"/>
            </a:lvl8pPr>
            <a:lvl9pPr marL="3318175" indent="0" algn="ctr">
              <a:buNone/>
              <a:defRPr sz="1452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1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3306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361" y="1709460"/>
            <a:ext cx="10515839" cy="2852939"/>
          </a:xfrm>
        </p:spPr>
        <p:txBody>
          <a:bodyPr anchor="b"/>
          <a:lstStyle>
            <a:lvl1pPr>
              <a:defRPr sz="5443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361" y="4589763"/>
            <a:ext cx="10515839" cy="1499197"/>
          </a:xfrm>
        </p:spPr>
        <p:txBody>
          <a:bodyPr/>
          <a:lstStyle>
            <a:lvl1pPr marL="0" indent="0">
              <a:buNone/>
              <a:defRPr sz="2177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62059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8641" y="1604329"/>
            <a:ext cx="5389439" cy="452063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2400" y="1604329"/>
            <a:ext cx="5389441" cy="452063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7083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041" y="365798"/>
            <a:ext cx="10515839" cy="132493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041" y="1680657"/>
            <a:ext cx="515903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041" y="2504424"/>
            <a:ext cx="5159039" cy="368534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801" y="1680657"/>
            <a:ext cx="518207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801" y="2504424"/>
            <a:ext cx="5182079" cy="368534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1653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4531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93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4001" y="987944"/>
            <a:ext cx="6170880" cy="4873472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338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4001" y="987944"/>
            <a:ext cx="6170880" cy="4873472"/>
          </a:xfrm>
        </p:spPr>
        <p:txBody>
          <a:bodyPr vert="horz" wrap="square" lIns="0" tIns="0" rIns="0" bIns="0" numCol="1" anchor="t" anchorCtr="0" compatLnSpc="1"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pPr marL="0" marR="0" lvl="0" indent="0" algn="l" defTabSz="407859" rtl="0" eaLnBrk="1" fontAlgn="base" latinLnBrk="0" hangingPunct="1">
              <a:lnSpc>
                <a:spcPct val="81000"/>
              </a:lnSpc>
              <a:spcBef>
                <a:spcPts val="726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kumimoji="0" lang="es-AR" sz="290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92369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4330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2000" y="273629"/>
            <a:ext cx="2739841" cy="58513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8641" y="273629"/>
            <a:ext cx="8039039" cy="585133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5798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3200" cy="113916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3084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3200" cy="113916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0"/>
          <a:lstStyle/>
          <a:p>
            <a:pPr lvl="0"/>
            <a:r>
              <a:rPr lang="en-GB" altLang="es-AR" dirty="0"/>
              <a:t>Pulse para editar el formato del texto de título</a:t>
            </a:r>
          </a:p>
        </p:txBody>
      </p:sp>
      <p:sp>
        <p:nvSpPr>
          <p:cNvPr id="2051" name="Rectangle 2"/>
          <p:cNvSpPr>
            <a:spLocks noGrp="1"/>
          </p:cNvSpPr>
          <p:nvPr>
            <p:ph type="body" idx="1"/>
          </p:nvPr>
        </p:nvSpPr>
        <p:spPr>
          <a:xfrm>
            <a:off x="608641" y="1604329"/>
            <a:ext cx="10963200" cy="45206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lvl="0"/>
            <a:r>
              <a:rPr lang="en-GB" altLang="es-AR" dirty="0"/>
              <a:t>Pulse para editar los formatos del texto del esquema</a:t>
            </a:r>
          </a:p>
          <a:p>
            <a:pPr lvl="1"/>
            <a:r>
              <a:rPr lang="en-GB" altLang="es-AR" dirty="0"/>
              <a:t>Segundo nivel del esquema</a:t>
            </a:r>
          </a:p>
          <a:p>
            <a:pPr lvl="2"/>
            <a:r>
              <a:rPr lang="en-GB" altLang="es-AR" dirty="0"/>
              <a:t>Tercer nivel del esquema</a:t>
            </a:r>
          </a:p>
          <a:p>
            <a:pPr lvl="3"/>
            <a:r>
              <a:rPr lang="en-GB" altLang="es-AR" dirty="0"/>
              <a:t>Cuarto nivel del esquema</a:t>
            </a:r>
          </a:p>
          <a:p>
            <a:pPr lvl="4"/>
            <a:r>
              <a:rPr lang="en-GB" altLang="es-AR" dirty="0"/>
              <a:t>Quinto nivel del esquema</a:t>
            </a:r>
          </a:p>
          <a:p>
            <a:pPr lvl="4"/>
            <a:r>
              <a:rPr lang="en-GB" altLang="es-AR" dirty="0"/>
              <a:t>Sexto nivel del esquema</a:t>
            </a:r>
          </a:p>
          <a:p>
            <a:pPr lvl="4"/>
            <a:r>
              <a:rPr lang="en-GB" altLang="es-AR" dirty="0"/>
              <a:t>Séptimo nivel del esquema</a:t>
            </a:r>
          </a:p>
          <a:p>
            <a:pPr lvl="4"/>
            <a:r>
              <a:rPr lang="en-GB" altLang="es-AR" dirty="0"/>
              <a:t>Octavo nivel del esquema</a:t>
            </a:r>
          </a:p>
          <a:p>
            <a:pPr lvl="4"/>
            <a:r>
              <a:rPr lang="en-GB" altLang="es-AR" dirty="0"/>
              <a:t>Noveno nivel del esquema</a:t>
            </a:r>
          </a:p>
        </p:txBody>
      </p:sp>
    </p:spTree>
    <p:extLst>
      <p:ext uri="{BB962C8B-B14F-4D97-AF65-F5344CB8AC3E}">
        <p14:creationId xmlns:p14="http://schemas.microsoft.com/office/powerpoint/2010/main" val="265584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 kern="1200">
          <a:solidFill>
            <a:srgbClr val="000000"/>
          </a:solidFill>
          <a:latin typeface="+mj-lt"/>
          <a:ea typeface="+mj-ea"/>
          <a:cs typeface="+mj-cs"/>
        </a:defRPr>
      </a:lvl1pPr>
      <a:lvl2pPr marL="674004" indent="-259232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2pPr>
      <a:lvl3pPr marL="1036930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3pPr>
      <a:lvl4pPr marL="1451701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4pPr>
      <a:lvl5pPr marL="1866473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5pPr>
      <a:lvl6pPr marL="2281245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6pPr>
      <a:lvl7pPr marL="2696017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7pPr>
      <a:lvl8pPr marL="3110789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8pPr>
      <a:lvl9pPr marL="3525561" indent="-207386" algn="ctr" defTabSz="407859" rtl="0" fontAlgn="base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Lucida Sans Unicode" panose="020B0602030504020204" pitchFamily="34" charset="0"/>
        </a:defRPr>
      </a:lvl9pPr>
    </p:titleStyle>
    <p:bodyStyle>
      <a:lvl1pPr marL="311079" indent="-311079" algn="l" defTabSz="407859" rtl="0" fontAlgn="base">
        <a:lnSpc>
          <a:spcPct val="81000"/>
        </a:lnSpc>
        <a:spcBef>
          <a:spcPts val="726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903" kern="1200">
          <a:solidFill>
            <a:srgbClr val="000000"/>
          </a:solidFill>
          <a:latin typeface="+mn-lt"/>
          <a:ea typeface="+mn-ea"/>
          <a:cs typeface="+mn-cs"/>
        </a:defRPr>
      </a:lvl1pPr>
      <a:lvl2pPr marL="674004" indent="-259232" algn="l" defTabSz="407859" rtl="0" fontAlgn="base">
        <a:lnSpc>
          <a:spcPct val="81000"/>
        </a:lnSpc>
        <a:spcBef>
          <a:spcPts val="63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540" kern="1200">
          <a:solidFill>
            <a:srgbClr val="000000"/>
          </a:solidFill>
          <a:latin typeface="+mn-lt"/>
          <a:ea typeface="+mn-ea"/>
          <a:cs typeface="+mn-cs"/>
        </a:defRPr>
      </a:lvl2pPr>
      <a:lvl3pPr marL="1036930" indent="-207386" algn="l" defTabSz="407859" rtl="0" fontAlgn="base">
        <a:lnSpc>
          <a:spcPct val="81000"/>
        </a:lnSpc>
        <a:spcBef>
          <a:spcPts val="544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kern="1200">
          <a:solidFill>
            <a:srgbClr val="000000"/>
          </a:solidFill>
          <a:latin typeface="+mn-lt"/>
          <a:ea typeface="+mn-ea"/>
          <a:cs typeface="+mn-cs"/>
        </a:defRPr>
      </a:lvl3pPr>
      <a:lvl4pPr marL="1451701" indent="-207386" algn="l" defTabSz="407859" rtl="0" fontAlgn="base">
        <a:lnSpc>
          <a:spcPct val="81000"/>
        </a:lnSpc>
        <a:spcBef>
          <a:spcPts val="454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814" kern="1200">
          <a:solidFill>
            <a:srgbClr val="000000"/>
          </a:solidFill>
          <a:latin typeface="+mn-lt"/>
          <a:ea typeface="+mn-ea"/>
          <a:cs typeface="+mn-cs"/>
        </a:defRPr>
      </a:lvl4pPr>
      <a:lvl5pPr marL="1866473" indent="-207386" algn="l" defTabSz="407859" rtl="0" fontAlgn="base">
        <a:lnSpc>
          <a:spcPct val="81000"/>
        </a:lnSpc>
        <a:spcBef>
          <a:spcPts val="454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814" kern="1200">
          <a:solidFill>
            <a:srgbClr val="000000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antoniogustavogomez@yahoo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/>
          </p:cNvSpPr>
          <p:nvPr>
            <p:ph type="title"/>
          </p:nvPr>
        </p:nvSpPr>
        <p:spPr>
          <a:xfrm>
            <a:off x="2145666" y="2093981"/>
            <a:ext cx="7050980" cy="1335021"/>
          </a:xfrm>
        </p:spPr>
        <p:txBody>
          <a:bodyPr vert="horz" wrap="square" lIns="0" tIns="0" rIns="0" bIns="0" anchor="ctr" anchorCtr="0"/>
          <a:lstStyle/>
          <a:p>
            <a:pPr eaLnBrk="1" hangingPunct="1"/>
            <a:endParaRPr lang="es-AR" altLang="x-none" dirty="0"/>
          </a:p>
        </p:txBody>
      </p:sp>
      <p:sp>
        <p:nvSpPr>
          <p:cNvPr id="5123" name="Rectangle 2"/>
          <p:cNvSpPr>
            <a:spLocks noGrp="1"/>
          </p:cNvSpPr>
          <p:nvPr>
            <p:ph type="subTitle"/>
          </p:nvPr>
        </p:nvSpPr>
        <p:spPr>
          <a:xfrm>
            <a:off x="2767811" y="3686788"/>
            <a:ext cx="5806690" cy="1594248"/>
          </a:xfrm>
        </p:spPr>
        <p:txBody>
          <a:bodyPr vert="horz" wrap="square" lIns="0" tIns="0" rIns="0" bIns="0" anchor="ctr" anchorCtr="0"/>
          <a:lstStyle>
            <a:lvl1pPr marL="0" lvl="0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1pPr>
            <a:lvl2pPr marL="457200" lvl="1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2pPr>
            <a:lvl3pPr marL="914400" lvl="2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3pPr>
            <a:lvl4pPr marL="1371600" lvl="3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4pPr>
            <a:lvl5pPr marL="1828800" lvl="4" indent="0" algn="ctr">
              <a:buClr>
                <a:srgbClr val="000000"/>
              </a:buClr>
              <a:buSzPct val="100000"/>
              <a:buFont typeface="Times New Roman" panose="02020603050405020304" pitchFamily="18" charset="0"/>
              <a:defRPr/>
            </a:lvl5pPr>
          </a:lstStyle>
          <a:p>
            <a:pPr marL="311079" indent="-311079" algn="l"/>
            <a:endParaRPr lang="es-AR" altLang="x-none" dirty="0"/>
          </a:p>
        </p:txBody>
      </p:sp>
      <p:sp>
        <p:nvSpPr>
          <p:cNvPr id="5124" name="Rectangle 3"/>
          <p:cNvSpPr/>
          <p:nvPr/>
        </p:nvSpPr>
        <p:spPr>
          <a:xfrm>
            <a:off x="2145666" y="1932684"/>
            <a:ext cx="7050980" cy="133358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marL="0" marR="0" lvl="0" indent="0" algn="l" defTabSz="407859" rtl="0" eaLnBrk="1" fontAlgn="base" latinLnBrk="0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endParaRPr kumimoji="0" lang="es-AR" altLang="x-none" sz="217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sp>
        <p:nvSpPr>
          <p:cNvPr id="5125" name="Rectangle 4"/>
          <p:cNvSpPr/>
          <p:nvPr/>
        </p:nvSpPr>
        <p:spPr>
          <a:xfrm>
            <a:off x="2767811" y="3525491"/>
            <a:ext cx="5806690" cy="158992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marL="0" marR="0" lvl="0" indent="0" algn="l" defTabSz="407859" rtl="0" eaLnBrk="1" fontAlgn="base" latinLnBrk="0" hangingPunct="0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endParaRPr kumimoji="0" lang="es-AR" altLang="x-none" sz="217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pic>
        <p:nvPicPr>
          <p:cNvPr id="512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877" y="1"/>
            <a:ext cx="9189604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7" name="Text Box 6"/>
          <p:cNvSpPr txBox="1"/>
          <p:nvPr/>
        </p:nvSpPr>
        <p:spPr>
          <a:xfrm>
            <a:off x="1523521" y="227545"/>
            <a:ext cx="9144960" cy="3813878"/>
          </a:xfrm>
          <a:prstGeom prst="rect">
            <a:avLst/>
          </a:prstGeom>
          <a:noFill/>
          <a:ln w="9525">
            <a:noFill/>
          </a:ln>
        </p:spPr>
        <p:txBody>
          <a:bodyPr lIns="81646" tIns="42456" rIns="81646" bIns="42456">
            <a:spAutoFit/>
          </a:bodyPr>
          <a:lstStyle/>
          <a:p>
            <a:pPr marL="0" marR="0" lvl="0" indent="0" algn="ctr" defTabSz="407859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kumimoji="0" lang="es-AR" sz="54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Crimini</a:t>
            </a:r>
            <a:r>
              <a:rPr kumimoji="0" lang="es-AR" sz="5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AR" sz="54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Ambientali</a:t>
            </a:r>
            <a:r>
              <a:rPr kumimoji="0" lang="es-AR" sz="5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07859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kumimoji="0" lang="en-GB" altLang="es-AR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Italia y Argentina</a:t>
            </a:r>
          </a:p>
          <a:p>
            <a:pPr marL="0" marR="0" lvl="0" indent="0" algn="r" defTabSz="407859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kumimoji="0" lang="en-GB" altLang="es-AR" sz="3629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Gustavo Gómez</a:t>
            </a:r>
          </a:p>
          <a:p>
            <a:pPr marL="0" marR="0" lvl="0" indent="0" algn="r" defTabSz="407859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kumimoji="0" lang="en-US" altLang="es-ES" sz="2177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Ex Procuratore Generale di Tucum</a:t>
            </a:r>
            <a:r>
              <a:rPr kumimoji="0" lang="en-US" altLang="en-US" sz="2177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á</a:t>
            </a:r>
            <a:r>
              <a:rPr kumimoji="0" lang="en-US" altLang="es-ES" sz="2177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n</a:t>
            </a:r>
            <a:r>
              <a:rPr kumimoji="0" lang="es-ES" altLang="en-US" sz="2177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 </a:t>
            </a:r>
            <a:r>
              <a:rPr kumimoji="0" lang="en-GB" altLang="es-AR" sz="2540" b="0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  <a:hlinkClick r:id="rId4"/>
              </a:rPr>
              <a:t>antoniogustavogomez@yahoo.com</a:t>
            </a:r>
          </a:p>
          <a:p>
            <a:pPr marL="0" marR="0" lvl="0" indent="0" algn="r" defTabSz="407859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kumimoji="0" lang="es-ES" altLang="en-GB" sz="2177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+</a:t>
            </a:r>
            <a:r>
              <a:rPr kumimoji="0" lang="en-GB" altLang="es-AR" sz="2177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54 381</a:t>
            </a:r>
            <a:r>
              <a:rPr kumimoji="0" lang="es-ES" altLang="en-GB" sz="2177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5008573</a:t>
            </a:r>
            <a:endParaRPr kumimoji="0" lang="en-GB" altLang="es-AR" sz="2177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Lucida Sans Unicode" panose="020B0602030504020204" pitchFamily="34" charset="0"/>
            </a:endParaRPr>
          </a:p>
          <a:p>
            <a:pPr marL="0" marR="0" lvl="0" indent="0" algn="r" defTabSz="407859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06131" algn="l"/>
                <a:tab pos="813990" algn="l"/>
                <a:tab pos="1221273" algn="l"/>
                <a:tab pos="1629132" algn="l"/>
                <a:tab pos="2036415" algn="l"/>
                <a:tab pos="2444273" algn="l"/>
                <a:tab pos="2851556" algn="l"/>
                <a:tab pos="3259415" algn="l"/>
                <a:tab pos="3666698" algn="l"/>
                <a:tab pos="4074557" algn="l"/>
                <a:tab pos="4481840" algn="l"/>
                <a:tab pos="4889699" algn="l"/>
                <a:tab pos="5296982" algn="l"/>
                <a:tab pos="5704841" algn="l"/>
                <a:tab pos="6112124" algn="l"/>
                <a:tab pos="6519983" algn="l"/>
                <a:tab pos="6927266" algn="l"/>
                <a:tab pos="7335125" algn="l"/>
                <a:tab pos="7742408" algn="l"/>
                <a:tab pos="8150267" algn="l"/>
              </a:tabLst>
              <a:defRPr/>
            </a:pPr>
            <a:r>
              <a:rPr kumimoji="0" lang="es-ES" altLang="en-GB" sz="2903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gustavogomez</a:t>
            </a:r>
            <a:r>
              <a:rPr kumimoji="0" lang="en-GB" altLang="es-AR" sz="2903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Lucida Sans Unicode" panose="020B0602030504020204" pitchFamily="34" charset="0"/>
              </a:rPr>
              <a:t>.ar</a:t>
            </a:r>
            <a:endParaRPr kumimoji="0" lang="en-GB" altLang="es-AR" sz="2903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/>
            </a:endParaRPr>
          </a:p>
        </p:txBody>
      </p:sp>
      <p:sp>
        <p:nvSpPr>
          <p:cNvPr id="2" name="Cuadro de texto 1"/>
          <p:cNvSpPr txBox="1"/>
          <p:nvPr/>
        </p:nvSpPr>
        <p:spPr>
          <a:xfrm>
            <a:off x="2892241" y="3872280"/>
            <a:ext cx="4314117" cy="2437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078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s-AR" altLang="es-AR" sz="2177" b="1" i="0" u="none" strike="noStrike" kern="1200" cap="none" spc="0" normalizeH="0" baseline="0" noProof="0" dirty="0">
                <a:ln w="12700">
                  <a:solidFill>
                    <a:srgbClr val="00CC99"/>
                  </a:solidFill>
                  <a:prstDash val="solid"/>
                </a:ln>
                <a:pattFill prst="pct50">
                  <a:fgClr>
                    <a:srgbClr val="00CC99"/>
                  </a:fgClr>
                  <a:bgClr>
                    <a:srgbClr val="00CC99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CC99"/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Lucida Sans Unicode"/>
                <a:sym typeface="+mn-ea"/>
              </a:rPr>
              <a:t>Justicia por mano propia</a:t>
            </a:r>
            <a:endParaRPr kumimoji="0" lang="es-AR" altLang="es-AR" sz="2177" b="1" i="0" u="none" strike="noStrike" kern="1200" cap="none" spc="0" normalizeH="0" baseline="0" noProof="0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Lucida Sans Unicode"/>
            </a:endParaRPr>
          </a:p>
          <a:p>
            <a:pPr marL="0" marR="0" lvl="0" indent="0" algn="l" defTabSz="4078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s-AR" altLang="es-AR" sz="2177" b="1" i="0" u="none" strike="noStrike" kern="1200" cap="none" spc="0" normalizeH="0" baseline="0" noProof="0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Lucida Sans Unicode"/>
            </a:endParaRPr>
          </a:p>
          <a:p>
            <a:pPr marL="0" marR="0" lvl="0" indent="0" algn="l" defTabSz="4078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s-AR" altLang="es-AR" sz="2177" b="1" i="0" u="none" strike="noStrike" kern="1200" cap="none" spc="0" normalizeH="0" baseline="0" noProof="0" dirty="0">
                <a:ln w="12700">
                  <a:solidFill>
                    <a:srgbClr val="00CC99"/>
                  </a:solidFill>
                  <a:prstDash val="solid"/>
                </a:ln>
                <a:pattFill prst="pct50">
                  <a:fgClr>
                    <a:srgbClr val="00CC99"/>
                  </a:fgClr>
                  <a:bgClr>
                    <a:srgbClr val="00CC99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CC99"/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Lucida Sans Unicode"/>
                <a:sym typeface="+mn-ea"/>
              </a:rPr>
              <a:t>@fiscalgustavogomez</a:t>
            </a:r>
            <a:endParaRPr kumimoji="0" lang="es-AR" altLang="es-AR" sz="2177" b="1" i="0" u="none" strike="noStrike" kern="1200" cap="none" spc="0" normalizeH="0" baseline="0" noProof="0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Lucida Sans Unicode"/>
            </a:endParaRPr>
          </a:p>
          <a:p>
            <a:pPr marL="0" marR="0" lvl="0" indent="0" algn="l" defTabSz="4078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s-AR" altLang="es-AR" sz="2177" b="1" i="0" u="none" strike="noStrike" kern="1200" cap="none" spc="0" normalizeH="0" baseline="0" noProof="0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Lucida Sans Unicode"/>
            </a:endParaRPr>
          </a:p>
          <a:p>
            <a:pPr marL="0" marR="0" lvl="0" indent="0" algn="l" defTabSz="4078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s-AR" altLang="es-AR" sz="2177" b="1" i="0" u="none" strike="noStrike" kern="1200" cap="none" spc="0" normalizeH="0" baseline="0" noProof="0" dirty="0">
                <a:ln w="12700">
                  <a:solidFill>
                    <a:srgbClr val="00CC99"/>
                  </a:solidFill>
                  <a:prstDash val="solid"/>
                </a:ln>
                <a:pattFill prst="pct50">
                  <a:fgClr>
                    <a:srgbClr val="00CC99"/>
                  </a:fgClr>
                  <a:bgClr>
                    <a:srgbClr val="00CC99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CC99"/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Lucida Sans Unicode"/>
                <a:sym typeface="+mn-ea"/>
              </a:rPr>
              <a:t>@fiscalgomezok</a:t>
            </a:r>
            <a:endParaRPr kumimoji="0" lang="es-AR" altLang="es-AR" sz="2177" b="1" i="0" u="none" strike="noStrike" kern="1200" cap="none" spc="0" normalizeH="0" baseline="0" noProof="0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Lucida Sans Unicode"/>
            </a:endParaRPr>
          </a:p>
          <a:p>
            <a:pPr marL="0" marR="0" lvl="0" indent="0" algn="l" defTabSz="4078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s-AR" altLang="es-AR" sz="2177" b="1" i="0" u="none" strike="noStrike" kern="1200" cap="none" spc="0" normalizeH="0" baseline="0" noProof="0" dirty="0">
              <a:ln w="12700">
                <a:solidFill>
                  <a:srgbClr val="00CC99"/>
                </a:solidFill>
                <a:prstDash val="solid"/>
              </a:ln>
              <a:pattFill prst="pct50">
                <a:fgClr>
                  <a:srgbClr val="00CC99"/>
                </a:fgClr>
                <a:bgClr>
                  <a:srgbClr val="00CC99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CC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Lucida Sans Unicode"/>
            </a:endParaRPr>
          </a:p>
          <a:p>
            <a:pPr marL="0" marR="0" lvl="0" indent="0" algn="l" defTabSz="40785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s-AR" altLang="es-AR" sz="2177" b="1" i="0" u="none" strike="noStrike" kern="1200" cap="none" spc="0" normalizeH="0" baseline="0" noProof="0" dirty="0">
                <a:ln w="12700">
                  <a:solidFill>
                    <a:srgbClr val="00CC99"/>
                  </a:solidFill>
                  <a:prstDash val="solid"/>
                </a:ln>
                <a:pattFill prst="pct50">
                  <a:fgClr>
                    <a:srgbClr val="00CC99"/>
                  </a:fgClr>
                  <a:bgClr>
                    <a:srgbClr val="00CC99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CC99"/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Lucida Sans Unicode"/>
                <a:sym typeface="+mn-ea"/>
              </a:rPr>
              <a:t>@exfiscalgustavogomezok</a:t>
            </a:r>
            <a:endParaRPr kumimoji="0" lang="es-ES" altLang="en-US" sz="217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Lucida Sans Unicode"/>
            </a:endParaRPr>
          </a:p>
        </p:txBody>
      </p:sp>
      <p:pic>
        <p:nvPicPr>
          <p:cNvPr id="55306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80" y="3820722"/>
            <a:ext cx="456528" cy="44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624" y="4474262"/>
            <a:ext cx="433486" cy="391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6007" y="5211620"/>
            <a:ext cx="776530" cy="425709"/>
          </a:xfrm>
          <a:prstGeom prst="rect">
            <a:avLst/>
          </a:prstGeom>
        </p:spPr>
      </p:pic>
      <p:pic>
        <p:nvPicPr>
          <p:cNvPr id="55304" name="Imagen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808" y="5910670"/>
            <a:ext cx="509814" cy="43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2F181-8218-9874-F28C-B717371D8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59" y="0"/>
            <a:ext cx="10963200" cy="702365"/>
          </a:xfrm>
        </p:spPr>
        <p:txBody>
          <a:bodyPr/>
          <a:lstStyle/>
          <a:p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2BF259-B8F1-8011-39B4-15515001E692}"/>
              </a:ext>
            </a:extLst>
          </p:cNvPr>
          <p:cNvSpPr txBox="1"/>
          <p:nvPr/>
        </p:nvSpPr>
        <p:spPr>
          <a:xfrm>
            <a:off x="3048000" y="15856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	</a:t>
            </a:r>
            <a:endParaRPr lang="es-AR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C4F914C-4762-90AB-919E-4D3428CA9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959281"/>
              </p:ext>
            </p:extLst>
          </p:nvPr>
        </p:nvGraphicFramePr>
        <p:xfrm>
          <a:off x="280988" y="961938"/>
          <a:ext cx="11778489" cy="5987801"/>
        </p:xfrm>
        <a:graphic>
          <a:graphicData uri="http://schemas.openxmlformats.org/drawingml/2006/table">
            <a:tbl>
              <a:tblPr/>
              <a:tblGrid>
                <a:gridCol w="5917073">
                  <a:extLst>
                    <a:ext uri="{9D8B030D-6E8A-4147-A177-3AD203B41FA5}">
                      <a16:colId xmlns:a16="http://schemas.microsoft.com/office/drawing/2014/main" val="1975957092"/>
                    </a:ext>
                  </a:extLst>
                </a:gridCol>
                <a:gridCol w="5861416">
                  <a:extLst>
                    <a:ext uri="{9D8B030D-6E8A-4147-A177-3AD203B41FA5}">
                      <a16:colId xmlns:a16="http://schemas.microsoft.com/office/drawing/2014/main" val="3157843692"/>
                    </a:ext>
                  </a:extLst>
                </a:gridCol>
              </a:tblGrid>
              <a:tr h="522165"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Aspetto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Descrizione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0962110"/>
                  </a:ext>
                </a:extLst>
              </a:tr>
              <a:tr h="904018">
                <a:tc>
                  <a:txBody>
                    <a:bodyPr/>
                    <a:lstStyle/>
                    <a:p>
                      <a:r>
                        <a:rPr lang="es-AR" sz="2400" b="1" dirty="0" err="1"/>
                        <a:t>Legge</a:t>
                      </a:r>
                      <a:r>
                        <a:rPr lang="es-AR" sz="2400" b="1" dirty="0"/>
                        <a:t> </a:t>
                      </a:r>
                      <a:r>
                        <a:rPr lang="es-AR" sz="2400" b="1" dirty="0" err="1"/>
                        <a:t>penale</a:t>
                      </a:r>
                      <a:r>
                        <a:rPr lang="es-AR" sz="2400" b="1" dirty="0"/>
                        <a:t> di base</a:t>
                      </a:r>
                      <a:endParaRPr lang="es-AR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Legge n. 68/2015 (introduzione di 5 reati ambientali nel Codice Penale)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1043231"/>
                  </a:ext>
                </a:extLst>
              </a:tr>
              <a:tr h="904018">
                <a:tc>
                  <a:txBody>
                    <a:bodyPr/>
                    <a:lstStyle/>
                    <a:p>
                      <a:r>
                        <a:rPr lang="es-AR" sz="2400" b="1" dirty="0" err="1"/>
                        <a:t>Reati</a:t>
                      </a:r>
                      <a:r>
                        <a:rPr lang="es-AR" sz="2400" b="1" dirty="0"/>
                        <a:t> </a:t>
                      </a:r>
                      <a:r>
                        <a:rPr lang="es-AR" sz="2400" b="1" dirty="0" err="1"/>
                        <a:t>previsti</a:t>
                      </a:r>
                      <a:endParaRPr lang="es-AR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Inquinamento, disastro ambientale, radioattività, impedimento al controllo, omissione di bonifica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034407"/>
                  </a:ext>
                </a:extLst>
              </a:tr>
              <a:tr h="522165">
                <a:tc>
                  <a:txBody>
                    <a:bodyPr/>
                    <a:lstStyle/>
                    <a:p>
                      <a:r>
                        <a:rPr lang="es-AR" sz="2400" b="1"/>
                        <a:t>Precedenti normativi</a:t>
                      </a:r>
                      <a:endParaRPr lang="es-A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Legge Merli (acque), regolamenti sull’aria (1966)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607546"/>
                  </a:ext>
                </a:extLst>
              </a:tr>
              <a:tr h="522165">
                <a:tc>
                  <a:txBody>
                    <a:bodyPr/>
                    <a:lstStyle/>
                    <a:p>
                      <a:r>
                        <a:rPr lang="es-AR" sz="2400" b="1"/>
                        <a:t>Responsabilità delle imprese</a:t>
                      </a:r>
                      <a:endParaRPr lang="es-A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D.lgs. 231/2001 modificato per includere i reati ambientali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129784"/>
                  </a:ext>
                </a:extLst>
              </a:tr>
              <a:tr h="904018">
                <a:tc>
                  <a:txBody>
                    <a:bodyPr/>
                    <a:lstStyle/>
                    <a:p>
                      <a:r>
                        <a:rPr lang="es-AR" sz="2400" b="1"/>
                        <a:t>Fenomeno contestuale</a:t>
                      </a:r>
                      <a:endParaRPr lang="es-A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/>
                        <a:t>"Ecomafie" (criminalità organizzata che sfrutta attività ambientali)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333240"/>
                  </a:ext>
                </a:extLst>
              </a:tr>
              <a:tr h="522165">
                <a:tc>
                  <a:txBody>
                    <a:bodyPr/>
                    <a:lstStyle/>
                    <a:p>
                      <a:r>
                        <a:rPr lang="es-AR" sz="2400" b="1"/>
                        <a:t>Evoluzione recente</a:t>
                      </a:r>
                      <a:endParaRPr lang="es-A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/>
                        <a:t>Aumento costante di denunce e arresti negli ultimi anni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560272"/>
                  </a:ext>
                </a:extLst>
              </a:tr>
            </a:tbl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02454706-E2C6-3778-D50F-C5FE0E3F0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857" y="100164"/>
            <a:ext cx="1097471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AR" altLang="es-AR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Reati</a:t>
            </a:r>
            <a:r>
              <a:rPr kumimoji="0" lang="es-AR" altLang="es-A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AR" altLang="es-AR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ambientali</a:t>
            </a:r>
            <a:r>
              <a:rPr kumimoji="0" lang="es-AR" altLang="es-A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Italia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altLang="es-A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125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55A298EA-8222-6B1F-55F7-0901FE9696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71875" y="152388"/>
            <a:ext cx="7435562" cy="58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" b="1" u="sng" dirty="0" err="1"/>
              <a:t>Reati</a:t>
            </a:r>
            <a:r>
              <a:rPr lang="es-ES" b="1" u="sng" dirty="0"/>
              <a:t> </a:t>
            </a:r>
            <a:r>
              <a:rPr lang="es-ES" b="1" u="sng" dirty="0" err="1"/>
              <a:t>Ambientali</a:t>
            </a:r>
            <a:r>
              <a:rPr lang="es-ES" b="1" u="sng" dirty="0"/>
              <a:t> in Argentina </a:t>
            </a:r>
            <a:endParaRPr lang="es-AR" b="1" u="sng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B7316A6-9F07-6D09-2CB1-267189CB6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810698"/>
              </p:ext>
            </p:extLst>
          </p:nvPr>
        </p:nvGraphicFramePr>
        <p:xfrm>
          <a:off x="212034" y="742358"/>
          <a:ext cx="11979966" cy="6171376"/>
        </p:xfrm>
        <a:graphic>
          <a:graphicData uri="http://schemas.openxmlformats.org/drawingml/2006/table">
            <a:tbl>
              <a:tblPr/>
              <a:tblGrid>
                <a:gridCol w="5989983">
                  <a:extLst>
                    <a:ext uri="{9D8B030D-6E8A-4147-A177-3AD203B41FA5}">
                      <a16:colId xmlns:a16="http://schemas.microsoft.com/office/drawing/2014/main" val="3018234783"/>
                    </a:ext>
                  </a:extLst>
                </a:gridCol>
                <a:gridCol w="5989983">
                  <a:extLst>
                    <a:ext uri="{9D8B030D-6E8A-4147-A177-3AD203B41FA5}">
                      <a16:colId xmlns:a16="http://schemas.microsoft.com/office/drawing/2014/main" val="598755638"/>
                    </a:ext>
                  </a:extLst>
                </a:gridCol>
              </a:tblGrid>
              <a:tr h="478515"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Aspetto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Descrizione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64132"/>
                  </a:ext>
                </a:extLst>
              </a:tr>
              <a:tr h="828449"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Legge</a:t>
                      </a:r>
                      <a:r>
                        <a:rPr lang="es-AR" sz="2800" b="1" dirty="0"/>
                        <a:t> </a:t>
                      </a:r>
                      <a:r>
                        <a:rPr lang="es-AR" sz="2800" b="1" dirty="0" err="1"/>
                        <a:t>penale</a:t>
                      </a:r>
                      <a:r>
                        <a:rPr lang="es-AR" sz="2800" b="1" dirty="0"/>
                        <a:t> di base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Legge n. 24.051(</a:t>
                      </a:r>
                      <a:r>
                        <a:rPr lang="it-IT" sz="2400" dirty="0"/>
                        <a:t>Nel nostro codice penale non sono previsti reati ambientali)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439468"/>
                  </a:ext>
                </a:extLst>
              </a:tr>
              <a:tr h="989776">
                <a:tc>
                  <a:txBody>
                    <a:bodyPr/>
                    <a:lstStyle/>
                    <a:p>
                      <a:r>
                        <a:rPr lang="es-AR" sz="2800" b="1" dirty="0" err="1"/>
                        <a:t>Reati</a:t>
                      </a:r>
                      <a:r>
                        <a:rPr lang="es-AR" sz="2800" b="1" dirty="0"/>
                        <a:t> </a:t>
                      </a:r>
                      <a:r>
                        <a:rPr lang="es-AR" sz="2800" b="1" dirty="0" err="1"/>
                        <a:t>previsti</a:t>
                      </a:r>
                      <a:endParaRPr lang="es-AR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Solo i reati di contaminazione con rifiuti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958734"/>
                  </a:ext>
                </a:extLst>
              </a:tr>
              <a:tr h="478515">
                <a:tc>
                  <a:txBody>
                    <a:bodyPr/>
                    <a:lstStyle/>
                    <a:p>
                      <a:r>
                        <a:rPr lang="es-AR" sz="2800" b="1"/>
                        <a:t>Precedenti normativi</a:t>
                      </a:r>
                      <a:endParaRPr lang="es-AR" sz="2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non abbiamo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356263"/>
                  </a:ext>
                </a:extLst>
              </a:tr>
              <a:tr h="478515">
                <a:tc>
                  <a:txBody>
                    <a:bodyPr/>
                    <a:lstStyle/>
                    <a:p>
                      <a:r>
                        <a:rPr lang="es-AR" sz="2800" b="1"/>
                        <a:t>Responsabilità delle imprese</a:t>
                      </a:r>
                      <a:endParaRPr lang="es-AR" sz="2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Non dall'entità giuridica ma dalle autorità aziendali.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217908"/>
                  </a:ext>
                </a:extLst>
              </a:tr>
              <a:tr h="828449">
                <a:tc>
                  <a:txBody>
                    <a:bodyPr/>
                    <a:lstStyle/>
                    <a:p>
                      <a:r>
                        <a:rPr lang="es-AR" sz="2800" b="1"/>
                        <a:t>Fenomeno contestuale</a:t>
                      </a:r>
                      <a:endParaRPr lang="es-AR" sz="2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Saccheggio delle risorse naturali e violazione dei diritti dei popoli indigeni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230558"/>
                  </a:ext>
                </a:extLst>
              </a:tr>
              <a:tr h="478515">
                <a:tc>
                  <a:txBody>
                    <a:bodyPr/>
                    <a:lstStyle/>
                    <a:p>
                      <a:r>
                        <a:rPr lang="es-AR" sz="2800" b="1"/>
                        <a:t>Evoluzione recente</a:t>
                      </a:r>
                      <a:endParaRPr lang="es-AR" sz="2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Aumento costante di denunce ma non ci sono statistiche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731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8986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ACABB-5BE9-4DF2-A4EE-16423FB32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000" b="1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Norme </a:t>
            </a:r>
            <a:r>
              <a:rPr lang="es-AR" sz="4000" b="1" u="sng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Internazionali</a:t>
            </a:r>
            <a:r>
              <a:rPr lang="es-AR" sz="4000" b="1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Argentina</a:t>
            </a:r>
            <a:br>
              <a:rPr lang="es-AR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6FCEB46-5824-185C-920E-FF04FA997958}"/>
              </a:ext>
            </a:extLst>
          </p:cNvPr>
          <p:cNvSpPr txBox="1"/>
          <p:nvPr/>
        </p:nvSpPr>
        <p:spPr>
          <a:xfrm>
            <a:off x="1147180" y="1042341"/>
            <a:ext cx="9886122" cy="5542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Convenzione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Americana sui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Diritti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Economici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Culturali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(Art. 11)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Risoluzione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ONU A/RES/64/292 →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riconosce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l’acqua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come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diritto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umano</a:t>
            </a:r>
            <a:endParaRPr lang="es-AR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AR" sz="4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es-AR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Trattato</a:t>
            </a:r>
            <a:r>
              <a:rPr lang="es-AR" sz="4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Costa Rica</a:t>
            </a:r>
            <a:endParaRPr lang="es-AR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AR" sz="4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</a:t>
            </a:r>
            <a:r>
              <a:rPr lang="es-AR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Trattato</a:t>
            </a:r>
            <a:r>
              <a:rPr lang="es-AR" sz="4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s-AR" sz="4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Escazu</a:t>
            </a:r>
            <a:endParaRPr lang="es-AR" sz="4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AR" sz="4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Trattato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Roma</a:t>
            </a:r>
          </a:p>
        </p:txBody>
      </p:sp>
    </p:spTree>
    <p:extLst>
      <p:ext uri="{BB962C8B-B14F-4D97-AF65-F5344CB8AC3E}">
        <p14:creationId xmlns:p14="http://schemas.microsoft.com/office/powerpoint/2010/main" val="179463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E6417-DC93-5B6A-C803-421229B62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7" y="278296"/>
            <a:ext cx="11966713" cy="1704337"/>
          </a:xfrm>
        </p:spPr>
        <p:txBody>
          <a:bodyPr/>
          <a:lstStyle/>
          <a:p>
            <a:r>
              <a:rPr lang="it-IT" sz="4800" b="1" u="sng" dirty="0"/>
              <a:t>Proposta di interpretazione del Trattato di Roma per giudicare i crimini ambientali come crimini contro l'umanità</a:t>
            </a:r>
            <a:endParaRPr lang="es-AR" sz="4800" b="1" u="sng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42A1E3-BD65-5B8E-57E0-B2BCAB1365D0}"/>
              </a:ext>
            </a:extLst>
          </p:cNvPr>
          <p:cNvSpPr txBox="1"/>
          <p:nvPr/>
        </p:nvSpPr>
        <p:spPr>
          <a:xfrm>
            <a:off x="0" y="2089990"/>
            <a:ext cx="1207273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/>
              <a:t>Definizione (Trattato di Roma, Art. 7):</a:t>
            </a:r>
          </a:p>
          <a:p>
            <a:r>
              <a:rPr lang="it-IT" sz="3600" dirty="0"/>
              <a:t>Sfruttamento sistematico dell’ambiente con danni gravi e duraturi, con consenso esplicito o implicito dello Stato</a:t>
            </a:r>
          </a:p>
          <a:p>
            <a:r>
              <a:rPr lang="it-IT" sz="4000" dirty="0"/>
              <a:t>•	Imprescrittibilità</a:t>
            </a:r>
          </a:p>
          <a:p>
            <a:r>
              <a:rPr lang="it-IT" sz="4000" dirty="0"/>
              <a:t>•	Autoria mediata</a:t>
            </a:r>
          </a:p>
          <a:p>
            <a:r>
              <a:rPr lang="it-IT" sz="4000" dirty="0"/>
              <a:t>•	Giurisdizione universale</a:t>
            </a:r>
          </a:p>
          <a:p>
            <a:r>
              <a:rPr lang="it-IT" sz="4000" dirty="0"/>
              <a:t>•	Persone fisiche responsabili</a:t>
            </a:r>
          </a:p>
          <a:p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692915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0DA38-5B35-B4D7-30CB-2525444B7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7200" b="1" u="sng" dirty="0"/>
              <a:t>Ecocidio</a:t>
            </a:r>
            <a:endParaRPr lang="es-AR" sz="7200" b="1" u="sng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1777A1F-D866-A0D8-ED68-17F6037FA562}"/>
              </a:ext>
            </a:extLst>
          </p:cNvPr>
          <p:cNvSpPr txBox="1"/>
          <p:nvPr/>
        </p:nvSpPr>
        <p:spPr>
          <a:xfrm>
            <a:off x="608641" y="1669774"/>
            <a:ext cx="10721968" cy="295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Definizione</a:t>
            </a:r>
            <a:r>
              <a:rPr lang="es-AR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(Stop </a:t>
            </a:r>
            <a:r>
              <a:rPr lang="es-AR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Ecocide</a:t>
            </a:r>
            <a:r>
              <a:rPr lang="es-AR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</a:t>
            </a:r>
            <a:r>
              <a:rPr lang="es-AR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b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Qualsiasi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atto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illecito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arbitrario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compiuto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la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consapevolezza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causerà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danni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gravi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estesi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duraturi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all’ambiente</a:t>
            </a:r>
            <a:r>
              <a:rPr lang="es-A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5228834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49580" rtl="0" eaLnBrk="1" fontAlgn="base" latinLnBrk="0" hangingPunct="0">
          <a:lnSpc>
            <a:spcPct val="81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altLang="es-A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49580" rtl="0" eaLnBrk="1" fontAlgn="base" latinLnBrk="0" hangingPunct="0">
          <a:lnSpc>
            <a:spcPct val="81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altLang="es-A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337</Words>
  <Application>Microsoft Office PowerPoint</Application>
  <PresentationFormat>Panorámica</PresentationFormat>
  <Paragraphs>59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Diseño predeterminado</vt:lpstr>
      <vt:lpstr>Presentación de PowerPoint</vt:lpstr>
      <vt:lpstr>Presentación de PowerPoint</vt:lpstr>
      <vt:lpstr>Reati Ambientali in Argentina </vt:lpstr>
      <vt:lpstr>Norme Internazionali - Argentina </vt:lpstr>
      <vt:lpstr>Proposta di interpretazione del Trattato di Roma per giudicare i crimini ambientali come crimini contro l'umanità</vt:lpstr>
      <vt:lpstr>Ecocidio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Gustavo Gomez</dc:creator>
  <cp:lastModifiedBy>Gustavo Gomez</cp:lastModifiedBy>
  <cp:revision>2</cp:revision>
  <dcterms:created xsi:type="dcterms:W3CDTF">2025-08-30T21:34:47Z</dcterms:created>
  <dcterms:modified xsi:type="dcterms:W3CDTF">2025-09-03T02:34:32Z</dcterms:modified>
</cp:coreProperties>
</file>