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7" r:id="rId2"/>
    <p:sldId id="258" r:id="rId3"/>
    <p:sldId id="259" r:id="rId4"/>
    <p:sldId id="271" r:id="rId5"/>
    <p:sldId id="270" r:id="rId6"/>
    <p:sldId id="272" r:id="rId7"/>
    <p:sldId id="273" r:id="rId8"/>
    <p:sldId id="267" r:id="rId9"/>
    <p:sldId id="268" r:id="rId10"/>
    <p:sldId id="260" r:id="rId11"/>
    <p:sldId id="261" r:id="rId12"/>
    <p:sldId id="262" r:id="rId13"/>
    <p:sldId id="263" r:id="rId14"/>
    <p:sldId id="264" r:id="rId15"/>
    <p:sldId id="265" r:id="rId16"/>
    <p:sldId id="274" r:id="rId17"/>
    <p:sldId id="275" r:id="rId18"/>
    <p:sldId id="269" r:id="rId19"/>
    <p:sldId id="276" r:id="rId20"/>
    <p:sldId id="277" r:id="rId21"/>
    <p:sldId id="266" r:id="rId22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3" autoAdjust="0"/>
    <p:restoredTop sz="94648"/>
  </p:normalViewPr>
  <p:slideViewPr>
    <p:cSldViewPr snapToGrid="0">
      <p:cViewPr varScale="1">
        <p:scale>
          <a:sx n="68" d="100"/>
          <a:sy n="68" d="100"/>
        </p:scale>
        <p:origin x="8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7893DB-DFC2-4B79-A86E-B7CB4D9DC87D}" type="datetimeFigureOut">
              <a:rPr lang="es-AR" smtClean="0"/>
              <a:t>4/9/2025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3F4EBD-1DAE-4358-8A5C-28CAAB47473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13400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marL="0" marR="0" lvl="0" indent="0" algn="l" defTabSz="44958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s-AR" altLang="x-non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147" name="Rectangle 2"/>
          <p:cNvSpPr txBox="1">
            <a:spLocks noGrp="1"/>
          </p:cNvSpPr>
          <p:nvPr>
            <p:ph type="body"/>
          </p:nvPr>
        </p:nvSpPr>
        <p:spPr>
          <a:xfrm>
            <a:off x="755650" y="5078413"/>
            <a:ext cx="6043613" cy="4806950"/>
          </a:xfrm>
        </p:spPr>
        <p:txBody>
          <a:bodyPr wrap="none" lIns="0" tIns="0" rIns="0" bIns="0" anchor="ctr" anchorCtr="0"/>
          <a:lstStyle/>
          <a:p>
            <a:pPr lvl="0"/>
            <a:endParaRPr lang="es-ES" altLang="es-A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ln/>
        </p:spPr>
      </p:sp>
      <p:sp>
        <p:nvSpPr>
          <p:cNvPr id="14339" name="Rectangle 3"/>
          <p:cNvSpPr>
            <a:spLocks noGrp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ln/>
        </p:spPr>
        <p:txBody>
          <a:bodyPr wrap="square" lIns="0" tIns="0" rIns="0" bIns="0" anchor="t" anchorCtr="0"/>
          <a:lstStyle/>
          <a:p>
            <a:pPr lvl="0"/>
            <a:endParaRPr lang="es-ES" altLang="es-A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9075" y="812800"/>
            <a:ext cx="7113588" cy="4002088"/>
          </a:xfrm>
          <a:ln/>
        </p:spPr>
      </p:sp>
      <p:sp>
        <p:nvSpPr>
          <p:cNvPr id="12291" name="Rectangle 3"/>
          <p:cNvSpPr>
            <a:spLocks noGrp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ln/>
        </p:spPr>
        <p:txBody>
          <a:bodyPr wrap="square" lIns="0" tIns="0" rIns="0" bIns="0" anchor="t" anchorCtr="0"/>
          <a:lstStyle/>
          <a:p>
            <a:pPr lvl="0"/>
            <a:endParaRPr lang="es-ES" altLang="es-A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ln/>
        </p:spPr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ln/>
        </p:spPr>
        <p:txBody>
          <a:bodyPr wrap="square" lIns="0" tIns="0" rIns="0" bIns="0" anchor="t" anchorCtr="0"/>
          <a:lstStyle/>
          <a:p>
            <a:pPr lvl="0"/>
            <a:endParaRPr lang="es-ES" altLang="es-AR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ln/>
        </p:spPr>
      </p:sp>
      <p:sp>
        <p:nvSpPr>
          <p:cNvPr id="18435" name="Rectangle 3"/>
          <p:cNvSpPr>
            <a:spLocks noGrp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ln/>
        </p:spPr>
        <p:txBody>
          <a:bodyPr wrap="square" lIns="0" tIns="0" rIns="0" bIns="0" anchor="t" anchorCtr="0"/>
          <a:lstStyle/>
          <a:p>
            <a:pPr lvl="0"/>
            <a:endParaRPr lang="es-ES" altLang="es-AR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Al </a:t>
            </a:r>
            <a:r>
              <a:rPr lang="it-IT" dirty="0" err="1"/>
              <a:t>menos</a:t>
            </a:r>
            <a:r>
              <a:rPr lang="it-IT" dirty="0"/>
              <a:t> a </a:t>
            </a:r>
            <a:r>
              <a:rPr lang="it-IT" dirty="0" err="1"/>
              <a:t>nivel</a:t>
            </a:r>
            <a:r>
              <a:rPr lang="it-IT" dirty="0"/>
              <a:t> general: </a:t>
            </a:r>
            <a:r>
              <a:rPr lang="it-IT" dirty="0" err="1"/>
              <a:t>deforestación</a:t>
            </a:r>
            <a:r>
              <a:rPr lang="it-IT" dirty="0"/>
              <a:t> (glifosato y </a:t>
            </a:r>
            <a:r>
              <a:rPr lang="it-IT" dirty="0" err="1"/>
              <a:t>problemas</a:t>
            </a:r>
            <a:r>
              <a:rPr lang="it-IT" dirty="0"/>
              <a:t> para </a:t>
            </a:r>
            <a:r>
              <a:rPr lang="it-IT" dirty="0" err="1"/>
              <a:t>los</a:t>
            </a:r>
            <a:r>
              <a:rPr lang="it-IT" dirty="0"/>
              <a:t> pueblos </a:t>
            </a:r>
            <a:r>
              <a:rPr lang="it-IT" dirty="0" err="1"/>
              <a:t>indígenas</a:t>
            </a:r>
            <a:r>
              <a:rPr lang="it-IT" dirty="0"/>
              <a:t>), </a:t>
            </a:r>
            <a:r>
              <a:rPr lang="it-IT" dirty="0" err="1"/>
              <a:t>minería</a:t>
            </a:r>
            <a:r>
              <a:rPr lang="it-IT" dirty="0"/>
              <a:t> a cielo </a:t>
            </a:r>
            <a:r>
              <a:rPr lang="it-IT" dirty="0" err="1"/>
              <a:t>abierto</a:t>
            </a:r>
            <a:r>
              <a:rPr lang="it-IT" dirty="0"/>
              <a:t> (</a:t>
            </a:r>
            <a:r>
              <a:rPr lang="it-IT" dirty="0" err="1"/>
              <a:t>contaminación</a:t>
            </a:r>
            <a:r>
              <a:rPr lang="it-IT" dirty="0"/>
              <a:t> del </a:t>
            </a:r>
            <a:r>
              <a:rPr lang="it-IT" dirty="0" err="1"/>
              <a:t>agua</a:t>
            </a:r>
            <a:r>
              <a:rPr lang="it-IT" dirty="0"/>
              <a:t> y del aire), etc.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3F4EBD-1DAE-4358-8A5C-28CAAB474732}" type="slidenum">
              <a:rPr lang="es-AR" smtClean="0"/>
              <a:t>8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383932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3F4EBD-1DAE-4358-8A5C-28CAAB474732}" type="slidenum">
              <a:rPr lang="es-AR" smtClean="0"/>
              <a:t>10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456346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/>
              <a:t>Aquí</a:t>
            </a:r>
            <a:r>
              <a:rPr lang="it-IT" dirty="0"/>
              <a:t> la gente </a:t>
            </a:r>
            <a:r>
              <a:rPr lang="it-IT" dirty="0" err="1"/>
              <a:t>espera</a:t>
            </a:r>
            <a:r>
              <a:rPr lang="it-IT" dirty="0"/>
              <a:t> una breve </a:t>
            </a:r>
            <a:r>
              <a:rPr lang="it-IT" dirty="0" err="1"/>
              <a:t>comparación</a:t>
            </a:r>
            <a:r>
              <a:rPr lang="it-IT" dirty="0"/>
              <a:t> con la </a:t>
            </a:r>
            <a:r>
              <a:rPr lang="it-IT" dirty="0" err="1"/>
              <a:t>situación</a:t>
            </a:r>
            <a:r>
              <a:rPr lang="it-IT" dirty="0"/>
              <a:t> italiana  Creo </a:t>
            </a:r>
            <a:r>
              <a:rPr lang="it-IT" dirty="0" err="1"/>
              <a:t>que</a:t>
            </a:r>
            <a:r>
              <a:rPr lang="it-IT" dirty="0"/>
              <a:t> es </a:t>
            </a:r>
            <a:r>
              <a:rPr lang="it-IT" dirty="0" err="1"/>
              <a:t>buena</a:t>
            </a:r>
            <a:r>
              <a:rPr lang="it-IT" dirty="0"/>
              <a:t> idea </a:t>
            </a:r>
            <a:r>
              <a:rPr lang="it-IT" dirty="0" err="1"/>
              <a:t>explicar</a:t>
            </a:r>
            <a:r>
              <a:rPr lang="it-IT" dirty="0"/>
              <a:t> brevemente la </a:t>
            </a:r>
            <a:r>
              <a:rPr lang="it-IT" dirty="0" err="1"/>
              <a:t>Directiva</a:t>
            </a:r>
            <a:r>
              <a:rPr lang="it-IT" dirty="0"/>
              <a:t> 2024/1203 y </a:t>
            </a:r>
            <a:r>
              <a:rPr lang="it-IT" dirty="0" err="1"/>
              <a:t>luego</a:t>
            </a:r>
            <a:r>
              <a:rPr lang="it-IT" dirty="0"/>
              <a:t> </a:t>
            </a:r>
            <a:r>
              <a:rPr lang="it-IT" dirty="0" err="1"/>
              <a:t>pasarle</a:t>
            </a:r>
            <a:r>
              <a:rPr lang="it-IT" dirty="0"/>
              <a:t> la </a:t>
            </a:r>
            <a:r>
              <a:rPr lang="it-IT" dirty="0" err="1"/>
              <a:t>palabra</a:t>
            </a:r>
            <a:r>
              <a:rPr lang="it-IT" dirty="0"/>
              <a:t> a Sergio Cannavò.</a:t>
            </a:r>
            <a:br>
              <a:rPr lang="it-IT" dirty="0"/>
            </a:br>
            <a:r>
              <a:rPr lang="it-IT" dirty="0"/>
              <a:t>MUCHAS GRACIAS por TU </a:t>
            </a:r>
            <a:r>
              <a:rPr lang="it-IT" dirty="0" err="1"/>
              <a:t>paciencia</a:t>
            </a:r>
            <a:r>
              <a:rPr lang="it-IT" dirty="0"/>
              <a:t> al </a:t>
            </a:r>
            <a:r>
              <a:rPr lang="it-IT" dirty="0" err="1"/>
              <a:t>escucharme</a:t>
            </a:r>
            <a:r>
              <a:rPr lang="it-IT" dirty="0"/>
              <a:t>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3F4EBD-1DAE-4358-8A5C-28CAAB474732}" type="slidenum">
              <a:rPr lang="es-AR" smtClean="0"/>
              <a:t>18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45842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481" y="1121879"/>
            <a:ext cx="9143040" cy="2387771"/>
          </a:xfrm>
        </p:spPr>
        <p:txBody>
          <a:bodyPr anchor="b"/>
          <a:lstStyle>
            <a:lvl1pPr algn="ctr">
              <a:defRPr sz="5443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481" y="3601819"/>
            <a:ext cx="9143040" cy="1656174"/>
          </a:xfrm>
        </p:spPr>
        <p:txBody>
          <a:bodyPr/>
          <a:lstStyle>
            <a:lvl1pPr marL="0" indent="0" algn="ctr">
              <a:buNone/>
              <a:defRPr sz="2177"/>
            </a:lvl1pPr>
            <a:lvl2pPr marL="414772" indent="0" algn="ctr">
              <a:buNone/>
              <a:defRPr sz="1814"/>
            </a:lvl2pPr>
            <a:lvl3pPr marL="829544" indent="0" algn="ctr">
              <a:buNone/>
              <a:defRPr sz="1633"/>
            </a:lvl3pPr>
            <a:lvl4pPr marL="1244316" indent="0" algn="ctr">
              <a:buNone/>
              <a:defRPr sz="1452"/>
            </a:lvl4pPr>
            <a:lvl5pPr marL="1659087" indent="0" algn="ctr">
              <a:buNone/>
              <a:defRPr sz="1452"/>
            </a:lvl5pPr>
            <a:lvl6pPr marL="2073859" indent="0" algn="ctr">
              <a:buNone/>
              <a:defRPr sz="1452"/>
            </a:lvl6pPr>
            <a:lvl7pPr marL="2488631" indent="0" algn="ctr">
              <a:buNone/>
              <a:defRPr sz="1452"/>
            </a:lvl7pPr>
            <a:lvl8pPr marL="2903403" indent="0" algn="ctr">
              <a:buNone/>
              <a:defRPr sz="1452"/>
            </a:lvl8pPr>
            <a:lvl9pPr marL="3318175" indent="0" algn="ctr">
              <a:buNone/>
              <a:defRPr sz="1452"/>
            </a:lvl9pPr>
          </a:lstStyle>
          <a:p>
            <a:r>
              <a:rPr lang="es-ES"/>
              <a:t>Haga clic para editar el estilo de subtítulo del patrón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2430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70390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361" y="1709460"/>
            <a:ext cx="10515839" cy="2852939"/>
          </a:xfrm>
        </p:spPr>
        <p:txBody>
          <a:bodyPr anchor="b"/>
          <a:lstStyle>
            <a:lvl1pPr>
              <a:defRPr sz="5443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361" y="4589763"/>
            <a:ext cx="10515839" cy="1499197"/>
          </a:xfrm>
        </p:spPr>
        <p:txBody>
          <a:bodyPr/>
          <a:lstStyle>
            <a:lvl1pPr marL="0" indent="0">
              <a:buNone/>
              <a:defRPr sz="2177"/>
            </a:lvl1pPr>
            <a:lvl2pPr marL="414772" indent="0">
              <a:buNone/>
              <a:defRPr sz="1814"/>
            </a:lvl2pPr>
            <a:lvl3pPr marL="829544" indent="0">
              <a:buNone/>
              <a:defRPr sz="1633"/>
            </a:lvl3pPr>
            <a:lvl4pPr marL="1244316" indent="0">
              <a:buNone/>
              <a:defRPr sz="1452"/>
            </a:lvl4pPr>
            <a:lvl5pPr marL="1659087" indent="0">
              <a:buNone/>
              <a:defRPr sz="1452"/>
            </a:lvl5pPr>
            <a:lvl6pPr marL="2073859" indent="0">
              <a:buNone/>
              <a:defRPr sz="1452"/>
            </a:lvl6pPr>
            <a:lvl7pPr marL="2488631" indent="0">
              <a:buNone/>
              <a:defRPr sz="1452"/>
            </a:lvl7pPr>
            <a:lvl8pPr marL="2903403" indent="0">
              <a:buNone/>
              <a:defRPr sz="1452"/>
            </a:lvl8pPr>
            <a:lvl9pPr marL="3318175" indent="0">
              <a:buNone/>
              <a:defRPr sz="1452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039648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8641" y="1604329"/>
            <a:ext cx="5389439" cy="4520635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82400" y="1604329"/>
            <a:ext cx="5389441" cy="4520635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59626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041" y="365798"/>
            <a:ext cx="10515839" cy="132493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041" y="1680657"/>
            <a:ext cx="5159039" cy="823766"/>
          </a:xfrm>
        </p:spPr>
        <p:txBody>
          <a:bodyPr anchor="b"/>
          <a:lstStyle>
            <a:lvl1pPr marL="0" indent="0">
              <a:buNone/>
              <a:defRPr sz="2177" b="1"/>
            </a:lvl1pPr>
            <a:lvl2pPr marL="414772" indent="0">
              <a:buNone/>
              <a:defRPr sz="1814" b="1"/>
            </a:lvl2pPr>
            <a:lvl3pPr marL="829544" indent="0">
              <a:buNone/>
              <a:defRPr sz="1633" b="1"/>
            </a:lvl3pPr>
            <a:lvl4pPr marL="1244316" indent="0">
              <a:buNone/>
              <a:defRPr sz="1452" b="1"/>
            </a:lvl4pPr>
            <a:lvl5pPr marL="1659087" indent="0">
              <a:buNone/>
              <a:defRPr sz="1452" b="1"/>
            </a:lvl5pPr>
            <a:lvl6pPr marL="2073859" indent="0">
              <a:buNone/>
              <a:defRPr sz="1452" b="1"/>
            </a:lvl6pPr>
            <a:lvl7pPr marL="2488631" indent="0">
              <a:buNone/>
              <a:defRPr sz="1452" b="1"/>
            </a:lvl7pPr>
            <a:lvl8pPr marL="2903403" indent="0">
              <a:buNone/>
              <a:defRPr sz="1452" b="1"/>
            </a:lvl8pPr>
            <a:lvl9pPr marL="3318175" indent="0">
              <a:buNone/>
              <a:defRPr sz="1452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041" y="2504424"/>
            <a:ext cx="5159039" cy="3685346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801" y="1680657"/>
            <a:ext cx="5182079" cy="823766"/>
          </a:xfrm>
        </p:spPr>
        <p:txBody>
          <a:bodyPr anchor="b"/>
          <a:lstStyle>
            <a:lvl1pPr marL="0" indent="0">
              <a:buNone/>
              <a:defRPr sz="2177" b="1"/>
            </a:lvl1pPr>
            <a:lvl2pPr marL="414772" indent="0">
              <a:buNone/>
              <a:defRPr sz="1814" b="1"/>
            </a:lvl2pPr>
            <a:lvl3pPr marL="829544" indent="0">
              <a:buNone/>
              <a:defRPr sz="1633" b="1"/>
            </a:lvl3pPr>
            <a:lvl4pPr marL="1244316" indent="0">
              <a:buNone/>
              <a:defRPr sz="1452" b="1"/>
            </a:lvl4pPr>
            <a:lvl5pPr marL="1659087" indent="0">
              <a:buNone/>
              <a:defRPr sz="1452" b="1"/>
            </a:lvl5pPr>
            <a:lvl6pPr marL="2073859" indent="0">
              <a:buNone/>
              <a:defRPr sz="1452" b="1"/>
            </a:lvl6pPr>
            <a:lvl7pPr marL="2488631" indent="0">
              <a:buNone/>
              <a:defRPr sz="1452" b="1"/>
            </a:lvl7pPr>
            <a:lvl8pPr marL="2903403" indent="0">
              <a:buNone/>
              <a:defRPr sz="1452" b="1"/>
            </a:lvl8pPr>
            <a:lvl9pPr marL="3318175" indent="0">
              <a:buNone/>
              <a:defRPr sz="1452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801" y="2504424"/>
            <a:ext cx="5182079" cy="3685346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6993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41531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4431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041" y="456528"/>
            <a:ext cx="3932160" cy="1601448"/>
          </a:xfrm>
        </p:spPr>
        <p:txBody>
          <a:bodyPr anchor="b"/>
          <a:lstStyle>
            <a:lvl1pPr>
              <a:defRPr sz="2903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4001" y="987944"/>
            <a:ext cx="6170880" cy="4873472"/>
          </a:xfrm>
        </p:spPr>
        <p:txBody>
          <a:bodyPr/>
          <a:lstStyle>
            <a:lvl1pPr>
              <a:defRPr sz="2903"/>
            </a:lvl1pPr>
            <a:lvl2pPr>
              <a:defRPr sz="2540"/>
            </a:lvl2pPr>
            <a:lvl3pPr>
              <a:defRPr sz="2177"/>
            </a:lvl3pPr>
            <a:lvl4pPr>
              <a:defRPr sz="1814"/>
            </a:lvl4pPr>
            <a:lvl5pPr>
              <a:defRPr sz="1814"/>
            </a:lvl5pPr>
            <a:lvl6pPr>
              <a:defRPr sz="1814"/>
            </a:lvl6pPr>
            <a:lvl7pPr>
              <a:defRPr sz="1814"/>
            </a:lvl7pPr>
            <a:lvl8pPr>
              <a:defRPr sz="1814"/>
            </a:lvl8pPr>
            <a:lvl9pPr>
              <a:defRPr sz="1814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041" y="2057977"/>
            <a:ext cx="3932160" cy="3810640"/>
          </a:xfrm>
        </p:spPr>
        <p:txBody>
          <a:bodyPr/>
          <a:lstStyle>
            <a:lvl1pPr marL="0" indent="0">
              <a:buNone/>
              <a:defRPr sz="1452"/>
            </a:lvl1pPr>
            <a:lvl2pPr marL="414772" indent="0">
              <a:buNone/>
              <a:defRPr sz="1270"/>
            </a:lvl2pPr>
            <a:lvl3pPr marL="829544" indent="0">
              <a:buNone/>
              <a:defRPr sz="1089"/>
            </a:lvl3pPr>
            <a:lvl4pPr marL="1244316" indent="0">
              <a:buNone/>
              <a:defRPr sz="907"/>
            </a:lvl4pPr>
            <a:lvl5pPr marL="1659087" indent="0">
              <a:buNone/>
              <a:defRPr sz="907"/>
            </a:lvl5pPr>
            <a:lvl6pPr marL="2073859" indent="0">
              <a:buNone/>
              <a:defRPr sz="907"/>
            </a:lvl6pPr>
            <a:lvl7pPr marL="2488631" indent="0">
              <a:buNone/>
              <a:defRPr sz="907"/>
            </a:lvl7pPr>
            <a:lvl8pPr marL="2903403" indent="0">
              <a:buNone/>
              <a:defRPr sz="907"/>
            </a:lvl8pPr>
            <a:lvl9pPr marL="3318175" indent="0">
              <a:buNone/>
              <a:defRPr sz="907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193011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041" y="456528"/>
            <a:ext cx="3932160" cy="1601448"/>
          </a:xfrm>
        </p:spPr>
        <p:txBody>
          <a:bodyPr anchor="b"/>
          <a:lstStyle>
            <a:lvl1pPr>
              <a:defRPr sz="2903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4001" y="987944"/>
            <a:ext cx="6170880" cy="4873472"/>
          </a:xfrm>
        </p:spPr>
        <p:txBody>
          <a:bodyPr vert="horz" wrap="square" lIns="0" tIns="0" rIns="0" bIns="0" numCol="1" anchor="t" anchorCtr="0" compatLnSpc="1"/>
          <a:lstStyle>
            <a:lvl1pPr marL="0" indent="0">
              <a:buNone/>
              <a:defRPr sz="2903"/>
            </a:lvl1pPr>
            <a:lvl2pPr marL="414772" indent="0">
              <a:buNone/>
              <a:defRPr sz="2540"/>
            </a:lvl2pPr>
            <a:lvl3pPr marL="829544" indent="0">
              <a:buNone/>
              <a:defRPr sz="2177"/>
            </a:lvl3pPr>
            <a:lvl4pPr marL="1244316" indent="0">
              <a:buNone/>
              <a:defRPr sz="1814"/>
            </a:lvl4pPr>
            <a:lvl5pPr marL="1659087" indent="0">
              <a:buNone/>
              <a:defRPr sz="1814"/>
            </a:lvl5pPr>
            <a:lvl6pPr marL="2073859" indent="0">
              <a:buNone/>
              <a:defRPr sz="1814"/>
            </a:lvl6pPr>
            <a:lvl7pPr marL="2488631" indent="0">
              <a:buNone/>
              <a:defRPr sz="1814"/>
            </a:lvl7pPr>
            <a:lvl8pPr marL="2903403" indent="0">
              <a:buNone/>
              <a:defRPr sz="1814"/>
            </a:lvl8pPr>
            <a:lvl9pPr marL="3318175" indent="0">
              <a:buNone/>
              <a:defRPr sz="1814"/>
            </a:lvl9pPr>
          </a:lstStyle>
          <a:p>
            <a:pPr marL="0" marR="0" lvl="0" indent="0" algn="l" defTabSz="407859" rtl="0" eaLnBrk="1" fontAlgn="base" latinLnBrk="0" hangingPunct="1">
              <a:lnSpc>
                <a:spcPct val="81000"/>
              </a:lnSpc>
              <a:spcBef>
                <a:spcPts val="726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kumimoji="0" lang="es-AR" sz="290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041" y="2057977"/>
            <a:ext cx="3932160" cy="3810640"/>
          </a:xfrm>
        </p:spPr>
        <p:txBody>
          <a:bodyPr/>
          <a:lstStyle>
            <a:lvl1pPr marL="0" indent="0">
              <a:buNone/>
              <a:defRPr sz="1452"/>
            </a:lvl1pPr>
            <a:lvl2pPr marL="414772" indent="0">
              <a:buNone/>
              <a:defRPr sz="1270"/>
            </a:lvl2pPr>
            <a:lvl3pPr marL="829544" indent="0">
              <a:buNone/>
              <a:defRPr sz="1089"/>
            </a:lvl3pPr>
            <a:lvl4pPr marL="1244316" indent="0">
              <a:buNone/>
              <a:defRPr sz="907"/>
            </a:lvl4pPr>
            <a:lvl5pPr marL="1659087" indent="0">
              <a:buNone/>
              <a:defRPr sz="907"/>
            </a:lvl5pPr>
            <a:lvl6pPr marL="2073859" indent="0">
              <a:buNone/>
              <a:defRPr sz="907"/>
            </a:lvl6pPr>
            <a:lvl7pPr marL="2488631" indent="0">
              <a:buNone/>
              <a:defRPr sz="907"/>
            </a:lvl7pPr>
            <a:lvl8pPr marL="2903403" indent="0">
              <a:buNone/>
              <a:defRPr sz="907"/>
            </a:lvl8pPr>
            <a:lvl9pPr marL="3318175" indent="0">
              <a:buNone/>
              <a:defRPr sz="907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092651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09385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2000" y="273629"/>
            <a:ext cx="2739841" cy="585133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8641" y="273629"/>
            <a:ext cx="8039039" cy="5851335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879582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8641" y="273629"/>
            <a:ext cx="10963200" cy="113916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73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/>
          </p:cNvSpPr>
          <p:nvPr>
            <p:ph type="title"/>
          </p:nvPr>
        </p:nvSpPr>
        <p:spPr>
          <a:xfrm>
            <a:off x="608641" y="273629"/>
            <a:ext cx="10963200" cy="113916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 anchorCtr="0"/>
          <a:lstStyle/>
          <a:p>
            <a:pPr lvl="0"/>
            <a:r>
              <a:rPr lang="en-GB" altLang="es-AR" dirty="0"/>
              <a:t>Pulse para editar el formato del texto de título</a:t>
            </a:r>
          </a:p>
        </p:txBody>
      </p:sp>
      <p:sp>
        <p:nvSpPr>
          <p:cNvPr id="2051" name="Rectangle 2"/>
          <p:cNvSpPr>
            <a:spLocks noGrp="1"/>
          </p:cNvSpPr>
          <p:nvPr>
            <p:ph type="body" idx="1"/>
          </p:nvPr>
        </p:nvSpPr>
        <p:spPr>
          <a:xfrm>
            <a:off x="608641" y="1604329"/>
            <a:ext cx="10963200" cy="452063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lvl="0"/>
            <a:r>
              <a:rPr lang="en-GB" altLang="es-AR" dirty="0"/>
              <a:t>Pulse para editar los formatos del texto del esquema</a:t>
            </a:r>
          </a:p>
          <a:p>
            <a:pPr lvl="1"/>
            <a:r>
              <a:rPr lang="en-GB" altLang="es-AR" dirty="0"/>
              <a:t>Segundo nivel del esquema</a:t>
            </a:r>
          </a:p>
          <a:p>
            <a:pPr lvl="2"/>
            <a:r>
              <a:rPr lang="en-GB" altLang="es-AR" dirty="0"/>
              <a:t>Tercer nivel del esquema</a:t>
            </a:r>
          </a:p>
          <a:p>
            <a:pPr lvl="3"/>
            <a:r>
              <a:rPr lang="en-GB" altLang="es-AR" dirty="0"/>
              <a:t>Cuarto nivel del esquema</a:t>
            </a:r>
          </a:p>
          <a:p>
            <a:pPr lvl="4"/>
            <a:r>
              <a:rPr lang="en-GB" altLang="es-AR" dirty="0"/>
              <a:t>Quinto nivel del esquema</a:t>
            </a:r>
          </a:p>
          <a:p>
            <a:pPr lvl="4"/>
            <a:r>
              <a:rPr lang="en-GB" altLang="es-AR" dirty="0"/>
              <a:t>Sexto nivel del esquema</a:t>
            </a:r>
          </a:p>
          <a:p>
            <a:pPr lvl="4"/>
            <a:r>
              <a:rPr lang="en-GB" altLang="es-AR" dirty="0"/>
              <a:t>Séptimo nivel del esquema</a:t>
            </a:r>
          </a:p>
          <a:p>
            <a:pPr lvl="4"/>
            <a:r>
              <a:rPr lang="en-GB" altLang="es-AR" dirty="0"/>
              <a:t>Octavo nivel del esquema</a:t>
            </a:r>
          </a:p>
          <a:p>
            <a:pPr lvl="4"/>
            <a:r>
              <a:rPr lang="en-GB" altLang="es-AR" dirty="0"/>
              <a:t>Noveno nivel del esquema</a:t>
            </a:r>
          </a:p>
        </p:txBody>
      </p:sp>
    </p:spTree>
    <p:extLst>
      <p:ext uri="{BB962C8B-B14F-4D97-AF65-F5344CB8AC3E}">
        <p14:creationId xmlns:p14="http://schemas.microsoft.com/office/powerpoint/2010/main" val="3603173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ctr" defTabSz="407859" rtl="0" fontAlgn="base">
        <a:lnSpc>
          <a:spcPct val="8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 kern="1200">
          <a:solidFill>
            <a:srgbClr val="000000"/>
          </a:solidFill>
          <a:latin typeface="+mj-lt"/>
          <a:ea typeface="+mj-ea"/>
          <a:cs typeface="+mj-cs"/>
        </a:defRPr>
      </a:lvl1pPr>
      <a:lvl2pPr marL="674004" indent="-259232" algn="ctr" defTabSz="407859" rtl="0" fontAlgn="base">
        <a:lnSpc>
          <a:spcPct val="8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Lucida Sans Unicode" panose="020B0602030504020204" pitchFamily="34" charset="0"/>
        </a:defRPr>
      </a:lvl2pPr>
      <a:lvl3pPr marL="1036930" indent="-207386" algn="ctr" defTabSz="407859" rtl="0" fontAlgn="base">
        <a:lnSpc>
          <a:spcPct val="8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Lucida Sans Unicode" panose="020B0602030504020204" pitchFamily="34" charset="0"/>
        </a:defRPr>
      </a:lvl3pPr>
      <a:lvl4pPr marL="1451701" indent="-207386" algn="ctr" defTabSz="407859" rtl="0" fontAlgn="base">
        <a:lnSpc>
          <a:spcPct val="8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Lucida Sans Unicode" panose="020B0602030504020204" pitchFamily="34" charset="0"/>
        </a:defRPr>
      </a:lvl4pPr>
      <a:lvl5pPr marL="1866473" indent="-207386" algn="ctr" defTabSz="407859" rtl="0" fontAlgn="base">
        <a:lnSpc>
          <a:spcPct val="8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Lucida Sans Unicode" panose="020B0602030504020204" pitchFamily="34" charset="0"/>
        </a:defRPr>
      </a:lvl5pPr>
      <a:lvl6pPr marL="2281245" indent="-207386" algn="ctr" defTabSz="407859" rtl="0" fontAlgn="base">
        <a:lnSpc>
          <a:spcPct val="8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Lucida Sans Unicode" panose="020B0602030504020204" pitchFamily="34" charset="0"/>
        </a:defRPr>
      </a:lvl6pPr>
      <a:lvl7pPr marL="2696017" indent="-207386" algn="ctr" defTabSz="407859" rtl="0" fontAlgn="base">
        <a:lnSpc>
          <a:spcPct val="8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Lucida Sans Unicode" panose="020B0602030504020204" pitchFamily="34" charset="0"/>
        </a:defRPr>
      </a:lvl7pPr>
      <a:lvl8pPr marL="3110789" indent="-207386" algn="ctr" defTabSz="407859" rtl="0" fontAlgn="base">
        <a:lnSpc>
          <a:spcPct val="8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Lucida Sans Unicode" panose="020B0602030504020204" pitchFamily="34" charset="0"/>
        </a:defRPr>
      </a:lvl8pPr>
      <a:lvl9pPr marL="3525561" indent="-207386" algn="ctr" defTabSz="407859" rtl="0" fontAlgn="base">
        <a:lnSpc>
          <a:spcPct val="8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Lucida Sans Unicode" panose="020B0602030504020204" pitchFamily="34" charset="0"/>
        </a:defRPr>
      </a:lvl9pPr>
    </p:titleStyle>
    <p:bodyStyle>
      <a:lvl1pPr marL="311079" indent="-311079" algn="l" defTabSz="407859" rtl="0" fontAlgn="base">
        <a:lnSpc>
          <a:spcPct val="81000"/>
        </a:lnSpc>
        <a:spcBef>
          <a:spcPts val="726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903" kern="1200">
          <a:solidFill>
            <a:srgbClr val="000000"/>
          </a:solidFill>
          <a:latin typeface="+mn-lt"/>
          <a:ea typeface="+mn-ea"/>
          <a:cs typeface="+mn-cs"/>
        </a:defRPr>
      </a:lvl1pPr>
      <a:lvl2pPr marL="674004" indent="-259232" algn="l" defTabSz="407859" rtl="0" fontAlgn="base">
        <a:lnSpc>
          <a:spcPct val="81000"/>
        </a:lnSpc>
        <a:spcBef>
          <a:spcPts val="63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540" kern="1200">
          <a:solidFill>
            <a:srgbClr val="000000"/>
          </a:solidFill>
          <a:latin typeface="+mn-lt"/>
          <a:ea typeface="+mn-ea"/>
          <a:cs typeface="+mn-cs"/>
        </a:defRPr>
      </a:lvl2pPr>
      <a:lvl3pPr marL="1036930" indent="-207386" algn="l" defTabSz="407859" rtl="0" fontAlgn="base">
        <a:lnSpc>
          <a:spcPct val="81000"/>
        </a:lnSpc>
        <a:spcBef>
          <a:spcPts val="544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177" kern="1200">
          <a:solidFill>
            <a:srgbClr val="000000"/>
          </a:solidFill>
          <a:latin typeface="+mn-lt"/>
          <a:ea typeface="+mn-ea"/>
          <a:cs typeface="+mn-cs"/>
        </a:defRPr>
      </a:lvl3pPr>
      <a:lvl4pPr marL="1451701" indent="-207386" algn="l" defTabSz="407859" rtl="0" fontAlgn="base">
        <a:lnSpc>
          <a:spcPct val="81000"/>
        </a:lnSpc>
        <a:spcBef>
          <a:spcPts val="454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814" kern="1200">
          <a:solidFill>
            <a:srgbClr val="000000"/>
          </a:solidFill>
          <a:latin typeface="+mn-lt"/>
          <a:ea typeface="+mn-ea"/>
          <a:cs typeface="+mn-cs"/>
        </a:defRPr>
      </a:lvl4pPr>
      <a:lvl5pPr marL="1866473" indent="-207386" algn="l" defTabSz="407859" rtl="0" fontAlgn="base">
        <a:lnSpc>
          <a:spcPct val="81000"/>
        </a:lnSpc>
        <a:spcBef>
          <a:spcPts val="454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814" kern="1200">
          <a:solidFill>
            <a:srgbClr val="000000"/>
          </a:solidFill>
          <a:latin typeface="+mn-lt"/>
          <a:ea typeface="+mn-ea"/>
          <a:cs typeface="+mn-cs"/>
        </a:defRPr>
      </a:lvl5pPr>
      <a:lvl6pPr marL="2281245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6pPr>
      <a:lvl7pPr marL="2696017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7pPr>
      <a:lvl8pPr marL="3110789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8pPr>
      <a:lvl9pPr marL="3525561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1pPr>
      <a:lvl2pPr marL="414772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2pPr>
      <a:lvl3pPr marL="829544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3pPr>
      <a:lvl4pPr marL="1244316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4pPr>
      <a:lvl5pPr marL="1659087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5pPr>
      <a:lvl6pPr marL="2073859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6pPr>
      <a:lvl7pPr marL="2488631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7pPr>
      <a:lvl8pPr marL="2903403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8pPr>
      <a:lvl9pPr marL="3318175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mailto:antoniogustavogomez@yahoo.com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/>
          </p:cNvSpPr>
          <p:nvPr>
            <p:ph type="title"/>
          </p:nvPr>
        </p:nvSpPr>
        <p:spPr>
          <a:xfrm>
            <a:off x="2145666" y="2093981"/>
            <a:ext cx="7050980" cy="1335021"/>
          </a:xfrm>
        </p:spPr>
        <p:txBody>
          <a:bodyPr vert="horz" wrap="square" lIns="0" tIns="0" rIns="0" bIns="0" anchor="ctr" anchorCtr="0"/>
          <a:lstStyle/>
          <a:p>
            <a:pPr eaLnBrk="1" hangingPunct="1"/>
            <a:endParaRPr lang="es-AR" altLang="x-none" dirty="0"/>
          </a:p>
        </p:txBody>
      </p:sp>
      <p:sp>
        <p:nvSpPr>
          <p:cNvPr id="5123" name="Rectangle 2"/>
          <p:cNvSpPr>
            <a:spLocks noGrp="1"/>
          </p:cNvSpPr>
          <p:nvPr>
            <p:ph type="subTitle"/>
          </p:nvPr>
        </p:nvSpPr>
        <p:spPr>
          <a:xfrm>
            <a:off x="2767811" y="3686788"/>
            <a:ext cx="5806690" cy="1594248"/>
          </a:xfrm>
        </p:spPr>
        <p:txBody>
          <a:bodyPr vert="horz" wrap="square" lIns="0" tIns="0" rIns="0" bIns="0" anchor="ctr" anchorCtr="0"/>
          <a:lstStyle>
            <a:lvl1pPr marL="0" lvl="0" indent="0" algn="ctr">
              <a:buClr>
                <a:srgbClr val="000000"/>
              </a:buClr>
              <a:buSzPct val="100000"/>
              <a:buFont typeface="Times New Roman" panose="02020603050405020304" pitchFamily="18" charset="0"/>
              <a:defRPr/>
            </a:lvl1pPr>
            <a:lvl2pPr marL="457200" lvl="1" indent="0" algn="ctr">
              <a:buClr>
                <a:srgbClr val="000000"/>
              </a:buClr>
              <a:buSzPct val="100000"/>
              <a:buFont typeface="Times New Roman" panose="02020603050405020304" pitchFamily="18" charset="0"/>
              <a:defRPr/>
            </a:lvl2pPr>
            <a:lvl3pPr marL="914400" lvl="2" indent="0" algn="ctr">
              <a:buClr>
                <a:srgbClr val="000000"/>
              </a:buClr>
              <a:buSzPct val="100000"/>
              <a:buFont typeface="Times New Roman" panose="02020603050405020304" pitchFamily="18" charset="0"/>
              <a:defRPr/>
            </a:lvl3pPr>
            <a:lvl4pPr marL="1371600" lvl="3" indent="0" algn="ctr">
              <a:buClr>
                <a:srgbClr val="000000"/>
              </a:buClr>
              <a:buSzPct val="100000"/>
              <a:buFont typeface="Times New Roman" panose="02020603050405020304" pitchFamily="18" charset="0"/>
              <a:defRPr/>
            </a:lvl4pPr>
            <a:lvl5pPr marL="1828800" lvl="4" indent="0" algn="ctr">
              <a:buClr>
                <a:srgbClr val="000000"/>
              </a:buClr>
              <a:buSzPct val="100000"/>
              <a:buFont typeface="Times New Roman" panose="02020603050405020304" pitchFamily="18" charset="0"/>
              <a:defRPr/>
            </a:lvl5pPr>
          </a:lstStyle>
          <a:p>
            <a:pPr marL="311079" indent="-311079" algn="l"/>
            <a:endParaRPr lang="es-AR" altLang="x-none" dirty="0"/>
          </a:p>
        </p:txBody>
      </p:sp>
      <p:sp>
        <p:nvSpPr>
          <p:cNvPr id="5124" name="Rectangle 3"/>
          <p:cNvSpPr/>
          <p:nvPr/>
        </p:nvSpPr>
        <p:spPr>
          <a:xfrm>
            <a:off x="2145666" y="1932684"/>
            <a:ext cx="7050980" cy="133358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defTabSz="407859" fontAlgn="base" hangingPunct="0">
              <a:lnSpc>
                <a:spcPct val="8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endParaRPr lang="es-AR" altLang="x-none" sz="2177" dirty="0">
              <a:solidFill>
                <a:srgbClr val="000000"/>
              </a:solidFill>
              <a:latin typeface="Arial" panose="020B0604020202020204" pitchFamily="34" charset="0"/>
              <a:ea typeface="Lucida Sans Unicode" panose="020B0602030504020204" pitchFamily="34" charset="0"/>
              <a:cs typeface="Lucida Sans Unicode"/>
            </a:endParaRPr>
          </a:p>
        </p:txBody>
      </p:sp>
      <p:sp>
        <p:nvSpPr>
          <p:cNvPr id="5125" name="Rectangle 4"/>
          <p:cNvSpPr/>
          <p:nvPr/>
        </p:nvSpPr>
        <p:spPr>
          <a:xfrm>
            <a:off x="2767811" y="3525491"/>
            <a:ext cx="5806690" cy="1589927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defTabSz="407859" fontAlgn="base" hangingPunct="0">
              <a:lnSpc>
                <a:spcPct val="8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endParaRPr lang="es-AR" altLang="x-none" sz="2177" dirty="0">
              <a:solidFill>
                <a:srgbClr val="000000"/>
              </a:solidFill>
              <a:latin typeface="Arial" panose="020B0604020202020204" pitchFamily="34" charset="0"/>
              <a:ea typeface="Lucida Sans Unicode" panose="020B0602030504020204" pitchFamily="34" charset="0"/>
              <a:cs typeface="Lucida Sans Unicode"/>
            </a:endParaRPr>
          </a:p>
        </p:txBody>
      </p:sp>
      <p:pic>
        <p:nvPicPr>
          <p:cNvPr id="512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877" y="1"/>
            <a:ext cx="9189604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7" name="Text Box 6"/>
          <p:cNvSpPr txBox="1"/>
          <p:nvPr/>
        </p:nvSpPr>
        <p:spPr>
          <a:xfrm>
            <a:off x="1523521" y="227545"/>
            <a:ext cx="9144960" cy="3382991"/>
          </a:xfrm>
          <a:prstGeom prst="rect">
            <a:avLst/>
          </a:prstGeom>
          <a:noFill/>
          <a:ln w="9525">
            <a:noFill/>
          </a:ln>
        </p:spPr>
        <p:txBody>
          <a:bodyPr lIns="81646" tIns="42456" rIns="81646" bIns="42456">
            <a:spAutoFit/>
          </a:bodyPr>
          <a:lstStyle/>
          <a:p>
            <a:pPr algn="r" defTabSz="407859" fontAlgn="base" hangingPunct="0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6131" algn="l"/>
                <a:tab pos="813990" algn="l"/>
                <a:tab pos="1221273" algn="l"/>
                <a:tab pos="1629132" algn="l"/>
                <a:tab pos="2036415" algn="l"/>
                <a:tab pos="2444273" algn="l"/>
                <a:tab pos="2851556" algn="l"/>
                <a:tab pos="3259415" algn="l"/>
                <a:tab pos="3666698" algn="l"/>
                <a:tab pos="4074557" algn="l"/>
                <a:tab pos="4481840" algn="l"/>
                <a:tab pos="4889699" algn="l"/>
                <a:tab pos="5296982" algn="l"/>
                <a:tab pos="5704841" algn="l"/>
                <a:tab pos="6112124" algn="l"/>
                <a:tab pos="6519983" algn="l"/>
                <a:tab pos="6927266" algn="l"/>
                <a:tab pos="7335125" algn="l"/>
                <a:tab pos="7742408" algn="l"/>
                <a:tab pos="8150267" algn="l"/>
              </a:tabLst>
              <a:defRPr/>
            </a:pPr>
            <a:r>
              <a:rPr lang="es-AR" sz="4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Crimini</a:t>
            </a:r>
            <a:r>
              <a:rPr lang="es-AR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4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Ambientali</a:t>
            </a:r>
            <a:r>
              <a:rPr lang="es-AR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r" defTabSz="407859" fontAlgn="base" hangingPunct="0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6131" algn="l"/>
                <a:tab pos="813990" algn="l"/>
                <a:tab pos="1221273" algn="l"/>
                <a:tab pos="1629132" algn="l"/>
                <a:tab pos="2036415" algn="l"/>
                <a:tab pos="2444273" algn="l"/>
                <a:tab pos="2851556" algn="l"/>
                <a:tab pos="3259415" algn="l"/>
                <a:tab pos="3666698" algn="l"/>
                <a:tab pos="4074557" algn="l"/>
                <a:tab pos="4481840" algn="l"/>
                <a:tab pos="4889699" algn="l"/>
                <a:tab pos="5296982" algn="l"/>
                <a:tab pos="5704841" algn="l"/>
                <a:tab pos="6112124" algn="l"/>
                <a:tab pos="6519983" algn="l"/>
                <a:tab pos="6927266" algn="l"/>
                <a:tab pos="7335125" algn="l"/>
                <a:tab pos="7742408" algn="l"/>
                <a:tab pos="8150267" algn="l"/>
              </a:tabLst>
              <a:defRPr/>
            </a:pPr>
            <a:r>
              <a:rPr lang="es-AR" sz="4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contro</a:t>
            </a:r>
            <a:r>
              <a:rPr lang="es-AR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4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l'Umanità</a:t>
            </a:r>
            <a:endParaRPr lang="es-AR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 defTabSz="407859" fontAlgn="base" hangingPunct="0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6131" algn="l"/>
                <a:tab pos="813990" algn="l"/>
                <a:tab pos="1221273" algn="l"/>
                <a:tab pos="1629132" algn="l"/>
                <a:tab pos="2036415" algn="l"/>
                <a:tab pos="2444273" algn="l"/>
                <a:tab pos="2851556" algn="l"/>
                <a:tab pos="3259415" algn="l"/>
                <a:tab pos="3666698" algn="l"/>
                <a:tab pos="4074557" algn="l"/>
                <a:tab pos="4481840" algn="l"/>
                <a:tab pos="4889699" algn="l"/>
                <a:tab pos="5296982" algn="l"/>
                <a:tab pos="5704841" algn="l"/>
                <a:tab pos="6112124" algn="l"/>
                <a:tab pos="6519983" algn="l"/>
                <a:tab pos="6927266" algn="l"/>
                <a:tab pos="7335125" algn="l"/>
                <a:tab pos="7742408" algn="l"/>
                <a:tab pos="8150267" algn="l"/>
              </a:tabLst>
              <a:defRPr/>
            </a:pPr>
            <a:r>
              <a:rPr lang="en-GB" altLang="es-AR" sz="3629" dirty="0">
                <a:solidFill>
                  <a:srgbClr val="BBE0E3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Gustavo Gómez</a:t>
            </a:r>
          </a:p>
          <a:p>
            <a:pPr algn="r" defTabSz="407859" fontAlgn="base" hangingPunct="0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6131" algn="l"/>
                <a:tab pos="813990" algn="l"/>
                <a:tab pos="1221273" algn="l"/>
                <a:tab pos="1629132" algn="l"/>
                <a:tab pos="2036415" algn="l"/>
                <a:tab pos="2444273" algn="l"/>
                <a:tab pos="2851556" algn="l"/>
                <a:tab pos="3259415" algn="l"/>
                <a:tab pos="3666698" algn="l"/>
                <a:tab pos="4074557" algn="l"/>
                <a:tab pos="4481840" algn="l"/>
                <a:tab pos="4889699" algn="l"/>
                <a:tab pos="5296982" algn="l"/>
                <a:tab pos="5704841" algn="l"/>
                <a:tab pos="6112124" algn="l"/>
                <a:tab pos="6519983" algn="l"/>
                <a:tab pos="6927266" algn="l"/>
                <a:tab pos="7335125" algn="l"/>
                <a:tab pos="7742408" algn="l"/>
                <a:tab pos="8150267" algn="l"/>
              </a:tabLst>
              <a:defRPr/>
            </a:pPr>
            <a:r>
              <a:rPr lang="en-US" altLang="es-ES" sz="2177" dirty="0">
                <a:solidFill>
                  <a:srgbClr val="BBE0E3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Ex Procuratore Generale di Tucum</a:t>
            </a:r>
            <a:r>
              <a:rPr lang="en-US" altLang="en-US" sz="2177" dirty="0">
                <a:solidFill>
                  <a:srgbClr val="BBE0E3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á</a:t>
            </a:r>
            <a:r>
              <a:rPr lang="en-US" altLang="es-ES" sz="2177" dirty="0">
                <a:solidFill>
                  <a:srgbClr val="BBE0E3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n</a:t>
            </a:r>
            <a:r>
              <a:rPr lang="es-ES" altLang="en-US" sz="2177" dirty="0">
                <a:solidFill>
                  <a:srgbClr val="BBE0E3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lang="en-GB" altLang="es-AR" sz="2540" dirty="0">
                <a:solidFill>
                  <a:srgbClr val="CCCCFF"/>
                </a:solidFill>
                <a:latin typeface="Arial" panose="020B0604020202020204" pitchFamily="34" charset="0"/>
                <a:cs typeface="Lucida Sans Unicode" panose="020B0602030504020204" pitchFamily="34" charset="0"/>
                <a:hlinkClick r:id="rId4"/>
              </a:rPr>
              <a:t>antoniogustavogomez@yahoo.com</a:t>
            </a:r>
          </a:p>
          <a:p>
            <a:pPr algn="r" defTabSz="407859" fontAlgn="base" hangingPunct="0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6131" algn="l"/>
                <a:tab pos="813990" algn="l"/>
                <a:tab pos="1221273" algn="l"/>
                <a:tab pos="1629132" algn="l"/>
                <a:tab pos="2036415" algn="l"/>
                <a:tab pos="2444273" algn="l"/>
                <a:tab pos="2851556" algn="l"/>
                <a:tab pos="3259415" algn="l"/>
                <a:tab pos="3666698" algn="l"/>
                <a:tab pos="4074557" algn="l"/>
                <a:tab pos="4481840" algn="l"/>
                <a:tab pos="4889699" algn="l"/>
                <a:tab pos="5296982" algn="l"/>
                <a:tab pos="5704841" algn="l"/>
                <a:tab pos="6112124" algn="l"/>
                <a:tab pos="6519983" algn="l"/>
                <a:tab pos="6927266" algn="l"/>
                <a:tab pos="7335125" algn="l"/>
                <a:tab pos="7742408" algn="l"/>
                <a:tab pos="8150267" algn="l"/>
              </a:tabLst>
              <a:defRPr/>
            </a:pPr>
            <a:r>
              <a:rPr lang="es-ES" altLang="en-GB" sz="2177" dirty="0">
                <a:solidFill>
                  <a:srgbClr val="BBE0E3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+</a:t>
            </a:r>
            <a:r>
              <a:rPr lang="en-GB" altLang="es-AR" sz="2177" dirty="0">
                <a:solidFill>
                  <a:srgbClr val="BBE0E3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54 381</a:t>
            </a:r>
            <a:r>
              <a:rPr lang="es-ES" altLang="en-GB" sz="2177" dirty="0">
                <a:solidFill>
                  <a:srgbClr val="BBE0E3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5008573</a:t>
            </a:r>
            <a:endParaRPr lang="en-GB" altLang="es-AR" sz="2177" dirty="0">
              <a:solidFill>
                <a:srgbClr val="BBE0E3"/>
              </a:solidFill>
              <a:latin typeface="Arial" panose="020B0604020202020204" pitchFamily="34" charset="0"/>
              <a:cs typeface="Lucida Sans Unicode" panose="020B0602030504020204" pitchFamily="34" charset="0"/>
            </a:endParaRPr>
          </a:p>
          <a:p>
            <a:pPr algn="r" defTabSz="407859" fontAlgn="base" hangingPunct="0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6131" algn="l"/>
                <a:tab pos="813990" algn="l"/>
                <a:tab pos="1221273" algn="l"/>
                <a:tab pos="1629132" algn="l"/>
                <a:tab pos="2036415" algn="l"/>
                <a:tab pos="2444273" algn="l"/>
                <a:tab pos="2851556" algn="l"/>
                <a:tab pos="3259415" algn="l"/>
                <a:tab pos="3666698" algn="l"/>
                <a:tab pos="4074557" algn="l"/>
                <a:tab pos="4481840" algn="l"/>
                <a:tab pos="4889699" algn="l"/>
                <a:tab pos="5296982" algn="l"/>
                <a:tab pos="5704841" algn="l"/>
                <a:tab pos="6112124" algn="l"/>
                <a:tab pos="6519983" algn="l"/>
                <a:tab pos="6927266" algn="l"/>
                <a:tab pos="7335125" algn="l"/>
                <a:tab pos="7742408" algn="l"/>
                <a:tab pos="8150267" algn="l"/>
              </a:tabLst>
              <a:defRPr/>
            </a:pPr>
            <a:r>
              <a:rPr lang="es-ES" altLang="en-GB" sz="2903" dirty="0">
                <a:solidFill>
                  <a:srgbClr val="BBE0E3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gustavogomez</a:t>
            </a:r>
            <a:r>
              <a:rPr lang="en-GB" altLang="es-AR" sz="2903" dirty="0">
                <a:solidFill>
                  <a:srgbClr val="BBE0E3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.ar</a:t>
            </a:r>
            <a:endParaRPr lang="en-GB" altLang="es-AR" sz="2903" dirty="0">
              <a:solidFill>
                <a:srgbClr val="BBE0E3"/>
              </a:solidFill>
              <a:latin typeface="Arial" panose="020B0604020202020204" pitchFamily="34" charset="0"/>
              <a:ea typeface="Lucida Sans Unicode" panose="020B0602030504020204" pitchFamily="34" charset="0"/>
              <a:cs typeface="Lucida Sans Unicode"/>
            </a:endParaRPr>
          </a:p>
        </p:txBody>
      </p:sp>
      <p:sp>
        <p:nvSpPr>
          <p:cNvPr id="2" name="Cuadro de texto 1"/>
          <p:cNvSpPr txBox="1"/>
          <p:nvPr/>
        </p:nvSpPr>
        <p:spPr>
          <a:xfrm>
            <a:off x="2892241" y="3872280"/>
            <a:ext cx="4314117" cy="2437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07859" fontAlgn="base">
              <a:spcBef>
                <a:spcPct val="0"/>
              </a:spcBef>
              <a:spcAft>
                <a:spcPct val="0"/>
              </a:spcAft>
              <a:buSzPct val="100000"/>
              <a:defRPr/>
            </a:pPr>
            <a:r>
              <a:rPr lang="es-AR" altLang="es-AR" sz="2177" b="1" dirty="0">
                <a:ln w="12700">
                  <a:solidFill>
                    <a:srgbClr val="00CC99"/>
                  </a:solidFill>
                  <a:prstDash val="solid"/>
                </a:ln>
                <a:pattFill prst="pct50">
                  <a:fgClr>
                    <a:srgbClr val="00CC99"/>
                  </a:fgClr>
                  <a:bgClr>
                    <a:srgbClr val="00CC99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00CC99"/>
                  </a:outerShdw>
                </a:effectLst>
                <a:latin typeface="Century Gothic" panose="020B0502020202020204" pitchFamily="34" charset="0"/>
                <a:cs typeface="Lucida Sans Unicode"/>
                <a:sym typeface="+mn-ea"/>
              </a:rPr>
              <a:t>Justicia por mano propia</a:t>
            </a:r>
            <a:endParaRPr lang="es-AR" altLang="es-AR" sz="2177" b="1" dirty="0">
              <a:ln w="12700">
                <a:solidFill>
                  <a:srgbClr val="00CC99"/>
                </a:solidFill>
                <a:prstDash val="solid"/>
              </a:ln>
              <a:pattFill prst="pct50">
                <a:fgClr>
                  <a:srgbClr val="00CC99"/>
                </a:fgClr>
                <a:bgClr>
                  <a:srgbClr val="00CC99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00CC99"/>
                </a:outerShdw>
              </a:effectLst>
              <a:latin typeface="Arial" panose="020B0604020202020204" pitchFamily="34" charset="0"/>
              <a:cs typeface="Lucida Sans Unicode"/>
            </a:endParaRPr>
          </a:p>
          <a:p>
            <a:pPr defTabSz="407859" fontAlgn="base">
              <a:spcBef>
                <a:spcPct val="0"/>
              </a:spcBef>
              <a:spcAft>
                <a:spcPct val="0"/>
              </a:spcAft>
              <a:buSzPct val="100000"/>
              <a:defRPr/>
            </a:pPr>
            <a:endParaRPr lang="es-AR" altLang="es-AR" sz="2177" b="1" dirty="0">
              <a:ln w="12700">
                <a:solidFill>
                  <a:srgbClr val="00CC99"/>
                </a:solidFill>
                <a:prstDash val="solid"/>
              </a:ln>
              <a:pattFill prst="pct50">
                <a:fgClr>
                  <a:srgbClr val="00CC99"/>
                </a:fgClr>
                <a:bgClr>
                  <a:srgbClr val="00CC99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00CC99"/>
                </a:outerShdw>
              </a:effectLst>
              <a:latin typeface="Arial" panose="020B0604020202020204" pitchFamily="34" charset="0"/>
              <a:cs typeface="Lucida Sans Unicode"/>
            </a:endParaRPr>
          </a:p>
          <a:p>
            <a:pPr defTabSz="407859" fontAlgn="base">
              <a:spcBef>
                <a:spcPct val="0"/>
              </a:spcBef>
              <a:spcAft>
                <a:spcPct val="0"/>
              </a:spcAft>
              <a:buSzPct val="100000"/>
              <a:defRPr/>
            </a:pPr>
            <a:r>
              <a:rPr lang="es-AR" altLang="es-AR" sz="2177" b="1" dirty="0">
                <a:ln w="12700">
                  <a:solidFill>
                    <a:srgbClr val="00CC99"/>
                  </a:solidFill>
                  <a:prstDash val="solid"/>
                </a:ln>
                <a:pattFill prst="pct50">
                  <a:fgClr>
                    <a:srgbClr val="00CC99"/>
                  </a:fgClr>
                  <a:bgClr>
                    <a:srgbClr val="00CC99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00CC99"/>
                  </a:outerShdw>
                </a:effectLst>
                <a:latin typeface="Century Gothic" panose="020B0502020202020204" pitchFamily="34" charset="0"/>
                <a:cs typeface="Lucida Sans Unicode"/>
                <a:sym typeface="+mn-ea"/>
              </a:rPr>
              <a:t>@fiscalgustavogomez</a:t>
            </a:r>
            <a:endParaRPr lang="es-AR" altLang="es-AR" sz="2177" b="1" dirty="0">
              <a:ln w="12700">
                <a:solidFill>
                  <a:srgbClr val="00CC99"/>
                </a:solidFill>
                <a:prstDash val="solid"/>
              </a:ln>
              <a:pattFill prst="pct50">
                <a:fgClr>
                  <a:srgbClr val="00CC99"/>
                </a:fgClr>
                <a:bgClr>
                  <a:srgbClr val="00CC99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00CC99"/>
                </a:outerShdw>
              </a:effectLst>
              <a:latin typeface="Arial" panose="020B0604020202020204" pitchFamily="34" charset="0"/>
              <a:cs typeface="Lucida Sans Unicode"/>
            </a:endParaRPr>
          </a:p>
          <a:p>
            <a:pPr defTabSz="407859" fontAlgn="base">
              <a:spcBef>
                <a:spcPct val="0"/>
              </a:spcBef>
              <a:spcAft>
                <a:spcPct val="0"/>
              </a:spcAft>
              <a:buSzPct val="100000"/>
              <a:defRPr/>
            </a:pPr>
            <a:endParaRPr lang="es-AR" altLang="es-AR" sz="2177" b="1" dirty="0">
              <a:ln w="12700">
                <a:solidFill>
                  <a:srgbClr val="00CC99"/>
                </a:solidFill>
                <a:prstDash val="solid"/>
              </a:ln>
              <a:pattFill prst="pct50">
                <a:fgClr>
                  <a:srgbClr val="00CC99"/>
                </a:fgClr>
                <a:bgClr>
                  <a:srgbClr val="00CC99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00CC99"/>
                </a:outerShdw>
              </a:effectLst>
              <a:latin typeface="Arial" panose="020B0604020202020204" pitchFamily="34" charset="0"/>
              <a:cs typeface="Lucida Sans Unicode"/>
            </a:endParaRPr>
          </a:p>
          <a:p>
            <a:pPr defTabSz="407859" fontAlgn="base">
              <a:spcBef>
                <a:spcPct val="0"/>
              </a:spcBef>
              <a:spcAft>
                <a:spcPct val="0"/>
              </a:spcAft>
              <a:buSzPct val="100000"/>
              <a:defRPr/>
            </a:pPr>
            <a:r>
              <a:rPr lang="es-AR" altLang="es-AR" sz="2177" b="1" dirty="0">
                <a:ln w="12700">
                  <a:solidFill>
                    <a:srgbClr val="00CC99"/>
                  </a:solidFill>
                  <a:prstDash val="solid"/>
                </a:ln>
                <a:pattFill prst="pct50">
                  <a:fgClr>
                    <a:srgbClr val="00CC99"/>
                  </a:fgClr>
                  <a:bgClr>
                    <a:srgbClr val="00CC99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00CC99"/>
                  </a:outerShdw>
                </a:effectLst>
                <a:latin typeface="Century Gothic" panose="020B0502020202020204" pitchFamily="34" charset="0"/>
                <a:cs typeface="Lucida Sans Unicode"/>
                <a:sym typeface="+mn-ea"/>
              </a:rPr>
              <a:t>@fiscalgomezok</a:t>
            </a:r>
            <a:endParaRPr lang="es-AR" altLang="es-AR" sz="2177" b="1" dirty="0">
              <a:ln w="12700">
                <a:solidFill>
                  <a:srgbClr val="00CC99"/>
                </a:solidFill>
                <a:prstDash val="solid"/>
              </a:ln>
              <a:pattFill prst="pct50">
                <a:fgClr>
                  <a:srgbClr val="00CC99"/>
                </a:fgClr>
                <a:bgClr>
                  <a:srgbClr val="00CC99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00CC99"/>
                </a:outerShdw>
              </a:effectLst>
              <a:latin typeface="Arial" panose="020B0604020202020204" pitchFamily="34" charset="0"/>
              <a:cs typeface="Lucida Sans Unicode"/>
            </a:endParaRPr>
          </a:p>
          <a:p>
            <a:pPr defTabSz="407859" fontAlgn="base">
              <a:spcBef>
                <a:spcPct val="0"/>
              </a:spcBef>
              <a:spcAft>
                <a:spcPct val="0"/>
              </a:spcAft>
              <a:buSzPct val="100000"/>
              <a:defRPr/>
            </a:pPr>
            <a:endParaRPr lang="es-AR" altLang="es-AR" sz="2177" b="1" dirty="0">
              <a:ln w="12700">
                <a:solidFill>
                  <a:srgbClr val="00CC99"/>
                </a:solidFill>
                <a:prstDash val="solid"/>
              </a:ln>
              <a:pattFill prst="pct50">
                <a:fgClr>
                  <a:srgbClr val="00CC99"/>
                </a:fgClr>
                <a:bgClr>
                  <a:srgbClr val="00CC99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00CC99"/>
                </a:outerShdw>
              </a:effectLst>
              <a:latin typeface="Arial" panose="020B0604020202020204" pitchFamily="34" charset="0"/>
              <a:cs typeface="Lucida Sans Unicode"/>
            </a:endParaRPr>
          </a:p>
          <a:p>
            <a:pPr defTabSz="407859" fontAlgn="base">
              <a:spcBef>
                <a:spcPct val="0"/>
              </a:spcBef>
              <a:spcAft>
                <a:spcPct val="0"/>
              </a:spcAft>
              <a:buSzPct val="100000"/>
              <a:defRPr/>
            </a:pPr>
            <a:r>
              <a:rPr lang="es-AR" altLang="es-AR" sz="2177" b="1" dirty="0">
                <a:ln w="12700">
                  <a:solidFill>
                    <a:srgbClr val="00CC99"/>
                  </a:solidFill>
                  <a:prstDash val="solid"/>
                </a:ln>
                <a:pattFill prst="pct50">
                  <a:fgClr>
                    <a:srgbClr val="00CC99"/>
                  </a:fgClr>
                  <a:bgClr>
                    <a:srgbClr val="00CC99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00CC99"/>
                  </a:outerShdw>
                </a:effectLst>
                <a:latin typeface="Century Gothic" panose="020B0502020202020204" pitchFamily="34" charset="0"/>
                <a:cs typeface="Lucida Sans Unicode"/>
                <a:sym typeface="+mn-ea"/>
              </a:rPr>
              <a:t>@exfiscalgustavogomezok</a:t>
            </a:r>
            <a:endParaRPr lang="es-ES" altLang="en-US" sz="2177">
              <a:solidFill>
                <a:srgbClr val="000000"/>
              </a:solidFill>
              <a:latin typeface="Arial" panose="020B0604020202020204" pitchFamily="34" charset="0"/>
              <a:cs typeface="Lucida Sans Unicode"/>
            </a:endParaRPr>
          </a:p>
        </p:txBody>
      </p:sp>
      <p:pic>
        <p:nvPicPr>
          <p:cNvPr id="55306" name="Imagen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180" y="3820722"/>
            <a:ext cx="456528" cy="449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2" name="Imagen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3624" y="4474262"/>
            <a:ext cx="433486" cy="391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46007" y="5211620"/>
            <a:ext cx="776530" cy="425709"/>
          </a:xfrm>
          <a:prstGeom prst="rect">
            <a:avLst/>
          </a:prstGeom>
        </p:spPr>
      </p:pic>
      <p:pic>
        <p:nvPicPr>
          <p:cNvPr id="55304" name="Imagen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808" y="5910670"/>
            <a:ext cx="509814" cy="434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684D85-FBC2-EA0A-D1FB-02FDF7EFB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u="sng" dirty="0" err="1"/>
              <a:t>Difficoltà</a:t>
            </a:r>
            <a:r>
              <a:rPr lang="es-AR" b="1" u="sng" dirty="0"/>
              <a:t> per i </a:t>
            </a:r>
            <a:r>
              <a:rPr lang="es-AR" b="1" u="sng" dirty="0" err="1"/>
              <a:t>cittadini</a:t>
            </a:r>
            <a:br>
              <a:rPr lang="es-AR" dirty="0"/>
            </a:br>
            <a:endParaRPr lang="es-AR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87B717E-4991-8FF2-C397-569EDD312D05}"/>
              </a:ext>
            </a:extLst>
          </p:cNvPr>
          <p:cNvSpPr txBox="1"/>
          <p:nvPr/>
        </p:nvSpPr>
        <p:spPr>
          <a:xfrm>
            <a:off x="742122" y="1412789"/>
            <a:ext cx="10654747" cy="4270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A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</a:t>
            </a:r>
            <a:r>
              <a:rPr lang="es-AR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affronta</a:t>
            </a:r>
            <a:r>
              <a:rPr lang="es-A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</a:t>
            </a:r>
            <a:r>
              <a:rPr lang="es-A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settore</a:t>
            </a:r>
            <a:r>
              <a:rPr lang="es-A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più</a:t>
            </a:r>
            <a:r>
              <a:rPr lang="es-A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potente </a:t>
            </a:r>
            <a:r>
              <a:rPr lang="es-AR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politicamente</a:t>
            </a:r>
            <a:r>
              <a:rPr lang="es-A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</a:t>
            </a:r>
            <a:r>
              <a:rPr lang="es-A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economicamente</a:t>
            </a:r>
            <a:r>
              <a:rPr lang="es-A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della</a:t>
            </a:r>
            <a:r>
              <a:rPr lang="es-A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società</a:t>
            </a:r>
            <a:endParaRPr lang="es-AR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A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s-AR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volte</a:t>
            </a:r>
            <a:r>
              <a:rPr lang="es-A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provoca la </a:t>
            </a:r>
            <a:r>
              <a:rPr lang="es-AR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criminalizzazione</a:t>
            </a:r>
            <a:r>
              <a:rPr lang="es-A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dei</a:t>
            </a:r>
            <a:r>
              <a:rPr lang="es-A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denuncianti</a:t>
            </a:r>
            <a:endParaRPr lang="es-AR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AR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</a:t>
            </a:r>
            <a:r>
              <a:rPr lang="es-A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Diritto</a:t>
            </a:r>
            <a:r>
              <a:rPr lang="es-A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Penale</a:t>
            </a:r>
            <a:r>
              <a:rPr lang="es-A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Ambientale</a:t>
            </a:r>
            <a:r>
              <a:rPr lang="es-A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s-AR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</a:t>
            </a:r>
            <a:r>
              <a:rPr lang="es-A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Procedimento</a:t>
            </a:r>
            <a:r>
              <a:rPr lang="es-A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Penale</a:t>
            </a:r>
            <a:r>
              <a:rPr lang="es-A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Ambientale</a:t>
            </a:r>
            <a:r>
              <a:rPr lang="es-A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non </a:t>
            </a:r>
            <a:r>
              <a:rPr lang="es-AR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sono</a:t>
            </a:r>
            <a:r>
              <a:rPr lang="es-A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insegnati</a:t>
            </a:r>
            <a:r>
              <a:rPr lang="es-A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nelle</a:t>
            </a:r>
            <a:r>
              <a:rPr lang="es-A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Università</a:t>
            </a:r>
            <a:r>
              <a:rPr lang="es-A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né</a:t>
            </a:r>
            <a:r>
              <a:rPr lang="es-A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nei</a:t>
            </a:r>
            <a:r>
              <a:rPr lang="es-A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corsi</a:t>
            </a:r>
            <a:r>
              <a:rPr lang="es-A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post-laurea</a:t>
            </a:r>
            <a:endParaRPr lang="es-AR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AR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Mancanza</a:t>
            </a:r>
            <a:r>
              <a:rPr lang="es-A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s-AR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formazione</a:t>
            </a:r>
            <a:r>
              <a:rPr lang="es-A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specifica</a:t>
            </a:r>
            <a:endParaRPr lang="es-AR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A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Poca </a:t>
            </a:r>
            <a:r>
              <a:rPr lang="es-AR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legislazione</a:t>
            </a:r>
            <a:r>
              <a:rPr lang="es-A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materia di </a:t>
            </a:r>
            <a:r>
              <a:rPr lang="es-AR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crimini</a:t>
            </a:r>
            <a:r>
              <a:rPr lang="es-A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ambientali</a:t>
            </a:r>
            <a:endParaRPr lang="es-AR" sz="2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AR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Corruzione</a:t>
            </a:r>
            <a:r>
              <a:rPr lang="es-A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s-AR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impunità</a:t>
            </a:r>
            <a:endParaRPr lang="es-AR" sz="2800" dirty="0"/>
          </a:p>
        </p:txBody>
      </p:sp>
    </p:spTree>
    <p:extLst>
      <p:ext uri="{BB962C8B-B14F-4D97-AF65-F5344CB8AC3E}">
        <p14:creationId xmlns:p14="http://schemas.microsoft.com/office/powerpoint/2010/main" val="2462691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A2FFD9-5854-AE44-C3D7-2062D620D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u="sng" dirty="0"/>
              <a:t>Ciclo </a:t>
            </a:r>
            <a:r>
              <a:rPr lang="es-AR" b="1" u="sng" dirty="0" err="1"/>
              <a:t>della</a:t>
            </a:r>
            <a:r>
              <a:rPr lang="es-AR" b="1" u="sng" dirty="0"/>
              <a:t> </a:t>
            </a:r>
            <a:r>
              <a:rPr lang="es-AR" b="1" u="sng" dirty="0" err="1"/>
              <a:t>corruzione</a:t>
            </a:r>
            <a:r>
              <a:rPr lang="es-AR" b="1" u="sng" dirty="0"/>
              <a:t> </a:t>
            </a:r>
            <a:r>
              <a:rPr lang="es-AR" b="1" u="sng" dirty="0" err="1"/>
              <a:t>ambientale</a:t>
            </a:r>
            <a:endParaRPr lang="es-AR" b="1" u="sng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840E6ED-2DE0-E831-CF75-DCD5F0FF34FC}"/>
              </a:ext>
            </a:extLst>
          </p:cNvPr>
          <p:cNvSpPr txBox="1"/>
          <p:nvPr/>
        </p:nvSpPr>
        <p:spPr>
          <a:xfrm>
            <a:off x="1086678" y="1855304"/>
            <a:ext cx="1024393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•	</a:t>
            </a:r>
            <a:r>
              <a:rPr lang="it-IT" sz="4000" dirty="0"/>
              <a:t>Più inquinamento → più profitti</a:t>
            </a:r>
          </a:p>
          <a:p>
            <a:r>
              <a:rPr lang="it-IT" sz="4000" dirty="0"/>
              <a:t>•	Più profitti → più capitale d'investimento</a:t>
            </a:r>
          </a:p>
          <a:p>
            <a:r>
              <a:rPr lang="it-IT" sz="4000" dirty="0"/>
              <a:t>•	Più capitale → più corruzione</a:t>
            </a:r>
          </a:p>
          <a:p>
            <a:r>
              <a:rPr lang="it-IT" sz="4000" dirty="0"/>
              <a:t>•	Più corruzione → più impunità</a:t>
            </a:r>
          </a:p>
          <a:p>
            <a:r>
              <a:rPr lang="it-IT" sz="4000" dirty="0"/>
              <a:t>•	Più impunità → più inquinamento</a:t>
            </a:r>
          </a:p>
        </p:txBody>
      </p:sp>
    </p:spTree>
    <p:extLst>
      <p:ext uri="{BB962C8B-B14F-4D97-AF65-F5344CB8AC3E}">
        <p14:creationId xmlns:p14="http://schemas.microsoft.com/office/powerpoint/2010/main" val="264281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title"/>
          </p:nvPr>
        </p:nvSpPr>
        <p:spPr>
          <a:xfrm>
            <a:off x="2633810" y="273630"/>
            <a:ext cx="7569503" cy="1139160"/>
          </a:xfrm>
          <a:ln/>
        </p:spPr>
        <p:txBody>
          <a:bodyPr vert="horz" wrap="square" lIns="0" tIns="0" rIns="0" bIns="0" anchor="ctr" anchorCtr="0"/>
          <a:lstStyle/>
          <a:p>
            <a:pPr eaLnBrk="1" hangingPunct="1"/>
            <a:r>
              <a:rPr lang="es-AR" altLang="es-AR" dirty="0"/>
              <a:t>Glifosato y </a:t>
            </a:r>
            <a:r>
              <a:rPr lang="es-AR" altLang="es-AR" dirty="0" err="1"/>
              <a:t>deforestazione</a:t>
            </a:r>
            <a:endParaRPr lang="es-ES" altLang="es-AR" dirty="0"/>
          </a:p>
        </p:txBody>
      </p:sp>
      <p:pic>
        <p:nvPicPr>
          <p:cNvPr id="13315" name="Picture 5" descr="ANd9GcRiC3c8pTlYa9HrQORO5I5fhzZ2aBkLRgEm__Z-WgfpzYEtZqYTG6cjgPo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521" y="685513"/>
            <a:ext cx="1697939" cy="23560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6" name="Picture 9" descr="090908_corte_cordoba8-351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1459" y="1012427"/>
            <a:ext cx="5030448" cy="27881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17" name="Text Box 10"/>
          <p:cNvSpPr txBox="1"/>
          <p:nvPr/>
        </p:nvSpPr>
        <p:spPr>
          <a:xfrm>
            <a:off x="3287706" y="1077234"/>
            <a:ext cx="1893798" cy="36368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defTabSz="407859" fontAlgn="base" hangingPunct="0">
              <a:lnSpc>
                <a:spcPct val="81000"/>
              </a:lnSpc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s-AR" altLang="es-AR" sz="2177" dirty="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Cordoba</a:t>
            </a:r>
            <a:endParaRPr lang="es-ES" altLang="es-AR" sz="2177" dirty="0">
              <a:solidFill>
                <a:srgbClr val="FFFFFF"/>
              </a:solidFill>
              <a:latin typeface="Arial" panose="020B0604020202020204" pitchFamily="34" charset="0"/>
              <a:ea typeface="Lucida Sans Unicode" panose="020B0602030504020204" pitchFamily="34" charset="0"/>
              <a:cs typeface="Lucida Sans Unicode"/>
            </a:endParaRPr>
          </a:p>
        </p:txBody>
      </p:sp>
      <p:pic>
        <p:nvPicPr>
          <p:cNvPr id="13318" name="Picture 12" descr="ANd9GcSgegOgwqb9fWMdz1QRVUjj0lPPwxlfB2LFQazqIdthuqryDHGXn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1907" y="1012428"/>
            <a:ext cx="2220713" cy="235176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19" name="Text Box 13"/>
          <p:cNvSpPr txBox="1"/>
          <p:nvPr/>
        </p:nvSpPr>
        <p:spPr>
          <a:xfrm>
            <a:off x="8251907" y="2645559"/>
            <a:ext cx="2155907" cy="36368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defTabSz="407859" fontAlgn="base" hangingPunct="0">
              <a:lnSpc>
                <a:spcPct val="81000"/>
              </a:lnSpc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s-AR" altLang="es-AR" sz="2177" dirty="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Paramilitares</a:t>
            </a:r>
            <a:endParaRPr lang="es-ES" altLang="es-AR" sz="2177" dirty="0">
              <a:solidFill>
                <a:srgbClr val="FFFFFF"/>
              </a:solidFill>
              <a:latin typeface="Arial" panose="020B0604020202020204" pitchFamily="34" charset="0"/>
              <a:ea typeface="Lucida Sans Unicode" panose="020B0602030504020204" pitchFamily="34" charset="0"/>
              <a:cs typeface="Lucida Sans Unicode"/>
            </a:endParaRPr>
          </a:p>
        </p:txBody>
      </p:sp>
      <p:pic>
        <p:nvPicPr>
          <p:cNvPr id="13320" name="Picture 17" descr="ANd9GcSX2RxwqnOVsUJLM29DcULbUHXUUk6pAiHlbcIT9OQVAWRBx4YC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3520" y="3037280"/>
            <a:ext cx="3135210" cy="382072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21" name="Picture 19" descr="ANd9GcR_IEdc3oxiWOpR5A9LjCTLm5bFy_Wb3PKIw8IKKSOdo1b_MWR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15360" y="3364194"/>
            <a:ext cx="3053121" cy="349380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22" name="Picture 21" descr="ANd9GcQRn8nOHNCd7_G8on0Ek5vWJFGDP8btu8y5nEpp4KRyvhwvZh6nh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5644" y="3820722"/>
            <a:ext cx="2220713" cy="287454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0" tIns="0" rIns="0" bIns="0" anchor="ctr" anchorCtr="0"/>
          <a:lstStyle/>
          <a:p>
            <a:pPr eaLnBrk="1" hangingPunct="1"/>
            <a:r>
              <a:rPr lang="es-AR" altLang="es-AR" dirty="0"/>
              <a:t>Botnia / Gualeguaychu</a:t>
            </a:r>
            <a:endParaRPr lang="es-ES" altLang="es-AR" dirty="0"/>
          </a:p>
        </p:txBody>
      </p:sp>
      <p:pic>
        <p:nvPicPr>
          <p:cNvPr id="11267" name="Picture 4" descr="Botnia2007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363130" y="1604329"/>
            <a:ext cx="7455662" cy="4520635"/>
          </a:xfrm>
          <a:ln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/>
          </p:nvPr>
        </p:nvSpPr>
        <p:spPr>
          <a:xfrm>
            <a:off x="1984369" y="132495"/>
            <a:ext cx="8223263" cy="1139160"/>
          </a:xfrm>
          <a:ln/>
        </p:spPr>
        <p:txBody>
          <a:bodyPr vert="horz" wrap="square" lIns="0" tIns="0" rIns="0" bIns="0" anchor="ctr" anchorCtr="0"/>
          <a:lstStyle/>
          <a:p>
            <a:pPr algn="l" eaLnBrk="1" hangingPunct="1"/>
            <a:r>
              <a:rPr lang="es-AR" altLang="es-AR" b="1" u="sng" dirty="0"/>
              <a:t>I </a:t>
            </a:r>
            <a:r>
              <a:rPr lang="es-AR" altLang="es-AR" b="1" u="sng" dirty="0" err="1"/>
              <a:t>popoli</a:t>
            </a:r>
            <a:r>
              <a:rPr lang="es-AR" altLang="es-AR" b="1" u="sng" dirty="0"/>
              <a:t> </a:t>
            </a:r>
            <a:r>
              <a:rPr lang="es-AR" altLang="es-AR" b="1" u="sng" dirty="0" err="1"/>
              <a:t>nativi</a:t>
            </a:r>
            <a:endParaRPr lang="es-ES" altLang="es-AR" b="1" u="sng" dirty="0"/>
          </a:p>
        </p:txBody>
      </p:sp>
      <p:pic>
        <p:nvPicPr>
          <p:cNvPr id="15363" name="Picture 5" descr="59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878" y="1012427"/>
            <a:ext cx="5184544" cy="311072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64" name="Text Box 6"/>
          <p:cNvSpPr txBox="1"/>
          <p:nvPr/>
        </p:nvSpPr>
        <p:spPr>
          <a:xfrm>
            <a:off x="1915242" y="3951776"/>
            <a:ext cx="4834588" cy="36368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defTabSz="407859" fontAlgn="base" hangingPunct="0">
              <a:lnSpc>
                <a:spcPct val="81000"/>
              </a:lnSpc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s-AR" altLang="es-AR" sz="2177" dirty="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Represión en Formosa: 2 muertos</a:t>
            </a:r>
            <a:endParaRPr lang="es-ES" altLang="es-AR" sz="2177" dirty="0">
              <a:solidFill>
                <a:srgbClr val="FFFFFF"/>
              </a:solidFill>
              <a:latin typeface="Arial" panose="020B0604020202020204" pitchFamily="34" charset="0"/>
              <a:ea typeface="Lucida Sans Unicode" panose="020B0602030504020204" pitchFamily="34" charset="0"/>
              <a:cs typeface="Lucida Sans Unicode"/>
            </a:endParaRPr>
          </a:p>
        </p:txBody>
      </p:sp>
      <p:pic>
        <p:nvPicPr>
          <p:cNvPr id="15365" name="Picture 8" descr="cur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3453" y="0"/>
            <a:ext cx="2935028" cy="31683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66" name="Text Box 9"/>
          <p:cNvSpPr txBox="1"/>
          <p:nvPr/>
        </p:nvSpPr>
        <p:spPr>
          <a:xfrm>
            <a:off x="8056047" y="293792"/>
            <a:ext cx="2285520" cy="36368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defTabSz="407859" fontAlgn="base" hangingPunct="0">
              <a:lnSpc>
                <a:spcPct val="81000"/>
              </a:lnSpc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s-AR" altLang="es-AR" sz="2177" dirty="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Padre Olmedo</a:t>
            </a:r>
            <a:endParaRPr lang="es-ES" altLang="es-AR" sz="2177" dirty="0">
              <a:solidFill>
                <a:srgbClr val="FFFFFF"/>
              </a:solidFill>
              <a:latin typeface="Arial" panose="020B0604020202020204" pitchFamily="34" charset="0"/>
              <a:ea typeface="Lucida Sans Unicode" panose="020B0602030504020204" pitchFamily="34" charset="0"/>
              <a:cs typeface="Lucida Sans Unicode"/>
            </a:endParaRPr>
          </a:p>
        </p:txBody>
      </p:sp>
      <p:pic>
        <p:nvPicPr>
          <p:cNvPr id="15367" name="Picture 11" descr="ANd9GcT_zZCakC_2MLMs2MMNlzVPchZSnpJI7tzPOjpBv6J_bdNOUhq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0497" y="3037280"/>
            <a:ext cx="3331070" cy="382072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8" name="Picture 13" descr="portada-mapuches-no-somos-culpables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3520" y="2710365"/>
            <a:ext cx="5530181" cy="41476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0" tIns="0" rIns="0" bIns="0" anchor="ctr" anchorCtr="0"/>
          <a:lstStyle/>
          <a:p>
            <a:pPr algn="l" eaLnBrk="1" hangingPunct="1"/>
            <a:r>
              <a:rPr lang="es-AR" altLang="es-AR" b="1" u="sng" dirty="0" err="1"/>
              <a:t>Megaminiera</a:t>
            </a:r>
            <a:endParaRPr lang="es-ES" altLang="es-AR" b="1" u="sng" dirty="0"/>
          </a:p>
        </p:txBody>
      </p:sp>
      <p:pic>
        <p:nvPicPr>
          <p:cNvPr id="17411" name="Picture 7" descr="ANd9GcR6RvuNi3t2MmqcyLDk76MLAumWREAPWFysO3ous51736WZZJb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3272" y="358599"/>
            <a:ext cx="3135209" cy="27434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412" name="Text Box 8"/>
          <p:cNvSpPr txBox="1"/>
          <p:nvPr/>
        </p:nvSpPr>
        <p:spPr>
          <a:xfrm>
            <a:off x="7598078" y="358599"/>
            <a:ext cx="3070402" cy="36368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defTabSz="407859" fontAlgn="base" hangingPunct="0">
              <a:lnSpc>
                <a:spcPct val="81000"/>
              </a:lnSpc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s-AR" altLang="es-AR" sz="2177" dirty="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Famatina-La Rioja</a:t>
            </a:r>
            <a:endParaRPr lang="es-ES" altLang="es-AR" sz="2177" dirty="0">
              <a:solidFill>
                <a:srgbClr val="FFFFFF"/>
              </a:solidFill>
              <a:latin typeface="Arial" panose="020B0604020202020204" pitchFamily="34" charset="0"/>
              <a:ea typeface="Lucida Sans Unicode" panose="020B0602030504020204" pitchFamily="34" charset="0"/>
              <a:cs typeface="Lucida Sans Unicode"/>
            </a:endParaRPr>
          </a:p>
        </p:txBody>
      </p:sp>
      <p:pic>
        <p:nvPicPr>
          <p:cNvPr id="17413" name="Picture 10" descr="ANd9GcRDD52QZxtjPgpUXoBqD60TJgywEhGnKtY7CJ2DYhWT3TDB6vJ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0436" y="1142041"/>
            <a:ext cx="3365633" cy="232152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4" name="Picture 12" descr="ANd9GcTwNzPoR75PKbzos3bp7p48fmMHHyS-sZHc45e-C7SRKnsUack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505" y="1664815"/>
            <a:ext cx="2343126" cy="176418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5" name="Picture 14" descr="ANd9GcQY0eOiLGIV9Cgd3nSJ-xVwPB9usnpLxwjXTNg3vVwTrtuan99M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5690" y="3233141"/>
            <a:ext cx="3522610" cy="36248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6" name="Picture 16" descr="chanarsolo_08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9381" y="3429001"/>
            <a:ext cx="5184544" cy="3429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51F5E60-216C-1DF6-16DE-A0FE166DE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u="sng" dirty="0"/>
              <a:t>Crimini ambientali  in Argentina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BBA5117-60DC-BB19-1489-13D852571D58}"/>
              </a:ext>
            </a:extLst>
          </p:cNvPr>
          <p:cNvSpPr txBox="1"/>
          <p:nvPr/>
        </p:nvSpPr>
        <p:spPr>
          <a:xfrm>
            <a:off x="425508" y="1263782"/>
            <a:ext cx="205388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/>
              <a:t>Le industrie causano anche gravi crimini ambientali</a:t>
            </a:r>
            <a:endParaRPr lang="es-AR" sz="36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D299C73-8A6A-A129-E6D7-7BDB0A20F5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6296" y="1216342"/>
            <a:ext cx="2165545" cy="159067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C7448C7-463A-60D3-684B-61FAF1225FF0}"/>
              </a:ext>
            </a:extLst>
          </p:cNvPr>
          <p:cNvSpPr txBox="1"/>
          <p:nvPr/>
        </p:nvSpPr>
        <p:spPr>
          <a:xfrm>
            <a:off x="2662524" y="1412789"/>
            <a:ext cx="66362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3200" dirty="0"/>
              <a:t>1994: La mia prima indagine su un crimine ambientale. 17.000 pinguini ricoperti di petrolio</a:t>
            </a:r>
            <a:r>
              <a:rPr lang="it-IT" dirty="0"/>
              <a:t>.</a:t>
            </a:r>
            <a:endParaRPr lang="es-AR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3B1918B-0932-93E6-E366-6CC885536E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1868" y="2797784"/>
            <a:ext cx="2305050" cy="1932769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660CF022-76A0-FABC-9E00-91CAACAC3D33}"/>
              </a:ext>
            </a:extLst>
          </p:cNvPr>
          <p:cNvSpPr txBox="1"/>
          <p:nvPr/>
        </p:nvSpPr>
        <p:spPr>
          <a:xfrm>
            <a:off x="5209394" y="3000278"/>
            <a:ext cx="57071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/>
              <a:t>Inquinamento dei bacini fluviali di Sali e Dulce causato dalle acque reflue delle città</a:t>
            </a:r>
            <a:endParaRPr lang="es-AR" sz="32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A788A8F-4679-A02A-CCAD-C6327FC61C3C}"/>
              </a:ext>
            </a:extLst>
          </p:cNvPr>
          <p:cNvSpPr txBox="1"/>
          <p:nvPr/>
        </p:nvSpPr>
        <p:spPr>
          <a:xfrm>
            <a:off x="7047914" y="4965895"/>
            <a:ext cx="47185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Incendi e inquinamento atmosferico causati dall'industria dello zucchero</a:t>
            </a:r>
            <a:endParaRPr lang="es-AR" sz="2800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0DE81EB8-7521-D718-1902-88820996E6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8684" y="4882127"/>
            <a:ext cx="3644455" cy="181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541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93873C-BF62-8CFB-1C4B-5593B17D2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u="sng" dirty="0"/>
              <a:t>I contadini e i popoli indigeni si difendono e lottano contro i crimini ambientali</a:t>
            </a:r>
            <a:endParaRPr lang="it-IT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65C4E60-2DF7-B0C4-1C20-606DA77EBA10}"/>
              </a:ext>
            </a:extLst>
          </p:cNvPr>
          <p:cNvSpPr txBox="1"/>
          <p:nvPr/>
        </p:nvSpPr>
        <p:spPr>
          <a:xfrm>
            <a:off x="608641" y="1412789"/>
            <a:ext cx="1151183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it-IT" sz="2800" dirty="0"/>
              <a:t>Protesta sociale </a:t>
            </a:r>
          </a:p>
          <a:p>
            <a:pPr marL="342900" indent="-342900">
              <a:buAutoNum type="arabicParenR"/>
            </a:pPr>
            <a:endParaRPr lang="it-IT" sz="2800" dirty="0"/>
          </a:p>
          <a:p>
            <a:r>
              <a:rPr lang="it-IT" sz="2800" dirty="0"/>
              <a:t>2) Referendum e plebisciti</a:t>
            </a:r>
          </a:p>
          <a:p>
            <a:endParaRPr lang="it-IT" sz="2800" dirty="0"/>
          </a:p>
          <a:p>
            <a:r>
              <a:rPr lang="it-IT" sz="2800" dirty="0"/>
              <a:t>3) Denunce penali in tribunale</a:t>
            </a:r>
          </a:p>
          <a:p>
            <a:endParaRPr lang="es-AR" sz="2800" dirty="0"/>
          </a:p>
          <a:p>
            <a:r>
              <a:rPr lang="it-IT" sz="2800" dirty="0"/>
              <a:t>4) Formazione ambientale giuridica e sociale</a:t>
            </a:r>
          </a:p>
          <a:p>
            <a:endParaRPr lang="it-IT" sz="2800" dirty="0"/>
          </a:p>
          <a:p>
            <a:r>
              <a:rPr lang="it-IT" sz="2800" dirty="0"/>
              <a:t>5) Solidarietà immediata sui social media e appelli a proteste a livello nazionale</a:t>
            </a:r>
          </a:p>
          <a:p>
            <a:endParaRPr lang="it-IT" sz="2800" dirty="0"/>
          </a:p>
          <a:p>
            <a:r>
              <a:rPr lang="it-IT" sz="2800" dirty="0"/>
              <a:t>6) Unione delle Assemblee Contadine (UAC)</a:t>
            </a:r>
          </a:p>
        </p:txBody>
      </p:sp>
    </p:spTree>
    <p:extLst>
      <p:ext uri="{BB962C8B-B14F-4D97-AF65-F5344CB8AC3E}">
        <p14:creationId xmlns:p14="http://schemas.microsoft.com/office/powerpoint/2010/main" val="9148428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D33DCC-63EA-133B-5CD5-204BA8747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u="sng" dirty="0" err="1"/>
              <a:t>Problemi</a:t>
            </a:r>
            <a:r>
              <a:rPr lang="es-AR" b="1" u="sng" dirty="0"/>
              <a:t> </a:t>
            </a:r>
            <a:r>
              <a:rPr lang="es-AR" b="1" u="sng" dirty="0" err="1"/>
              <a:t>legislativi</a:t>
            </a:r>
            <a:r>
              <a:rPr lang="es-AR" b="1" u="sng" dirty="0"/>
              <a:t> in Argentina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245ED2F-C5D8-ED64-94B7-727F647884EC}"/>
              </a:ext>
            </a:extLst>
          </p:cNvPr>
          <p:cNvSpPr txBox="1"/>
          <p:nvPr/>
        </p:nvSpPr>
        <p:spPr>
          <a:xfrm>
            <a:off x="1245704" y="1537252"/>
            <a:ext cx="9700591" cy="592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A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Mancanza</a:t>
            </a:r>
            <a:r>
              <a:rPr lang="es-A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una </a:t>
            </a:r>
            <a:r>
              <a:rPr lang="es-A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legge</a:t>
            </a:r>
            <a:r>
              <a:rPr lang="es-A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speciale</a:t>
            </a:r>
            <a:r>
              <a:rPr lang="es-A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sui </a:t>
            </a:r>
            <a:r>
              <a:rPr lang="es-A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crimini</a:t>
            </a:r>
            <a:r>
              <a:rPr lang="es-A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ambientali</a:t>
            </a:r>
            <a:r>
              <a:rPr lang="es-A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simile</a:t>
            </a:r>
            <a:r>
              <a:rPr lang="es-A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s-A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quella</a:t>
            </a:r>
            <a:r>
              <a:rPr lang="es-A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sul</a:t>
            </a:r>
            <a:r>
              <a:rPr lang="es-A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narcotraffico</a:t>
            </a:r>
            <a:endParaRPr lang="es-AR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A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Nessun</a:t>
            </a:r>
            <a:r>
              <a:rPr lang="es-A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crimine </a:t>
            </a:r>
            <a:r>
              <a:rPr lang="es-A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specifico</a:t>
            </a:r>
            <a:r>
              <a:rPr lang="es-A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contro</a:t>
            </a:r>
            <a:r>
              <a:rPr lang="es-A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 </a:t>
            </a:r>
            <a:r>
              <a:rPr lang="es-A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deforestazione</a:t>
            </a:r>
            <a:r>
              <a:rPr lang="es-A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A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né</a:t>
            </a:r>
            <a:r>
              <a:rPr lang="es-A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previsto nel </a:t>
            </a:r>
            <a:r>
              <a:rPr lang="es-A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progetto</a:t>
            </a:r>
            <a:r>
              <a:rPr lang="es-A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s-A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legge</a:t>
            </a:r>
            <a:r>
              <a:rPr lang="es-A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sulle</a:t>
            </a:r>
            <a:r>
              <a:rPr lang="es-A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zone</a:t>
            </a:r>
            <a:r>
              <a:rPr lang="es-A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umide</a:t>
            </a:r>
            <a:endParaRPr lang="es-AR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A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Nessuna</a:t>
            </a:r>
            <a:r>
              <a:rPr lang="es-A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norma </a:t>
            </a:r>
            <a:r>
              <a:rPr lang="es-A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contro</a:t>
            </a:r>
            <a:r>
              <a:rPr lang="es-A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l'uso</a:t>
            </a:r>
            <a:r>
              <a:rPr lang="es-A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improprio</a:t>
            </a:r>
            <a:r>
              <a:rPr lang="es-A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s-A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terre</a:t>
            </a:r>
            <a:r>
              <a:rPr lang="es-A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agrícola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it-IT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Nessuna norma contro l'alterazione paesaggistica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endParaRPr lang="es-A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2148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991275-31E6-36AD-B22F-673A665F5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u="sng" dirty="0" err="1"/>
              <a:t>Vantaggi</a:t>
            </a:r>
            <a:r>
              <a:rPr lang="es-AR" b="1" u="sng" dirty="0"/>
              <a:t> </a:t>
            </a:r>
            <a:r>
              <a:rPr lang="es-AR" b="1" u="sng" dirty="0" err="1"/>
              <a:t>nella</a:t>
            </a:r>
            <a:r>
              <a:rPr lang="es-AR" b="1" u="sng" dirty="0"/>
              <a:t> </a:t>
            </a:r>
            <a:r>
              <a:rPr lang="es-AR" b="1" u="sng" dirty="0" err="1"/>
              <a:t>legislazione</a:t>
            </a:r>
            <a:r>
              <a:rPr lang="es-AR" b="1" u="sng" dirty="0"/>
              <a:t> argentina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D209596-CB84-10F3-E159-C40965EFE1A6}"/>
              </a:ext>
            </a:extLst>
          </p:cNvPr>
          <p:cNvSpPr txBox="1"/>
          <p:nvPr/>
        </p:nvSpPr>
        <p:spPr>
          <a:xfrm>
            <a:off x="318052" y="1179443"/>
            <a:ext cx="1172817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/>
              <a:t>A.	Legge molto generale ridotta a 2 articoli: legge 24.051</a:t>
            </a:r>
          </a:p>
          <a:p>
            <a:r>
              <a:rPr lang="it-IT" sz="3600" dirty="0"/>
              <a:t>B.	Crimine di pericolo astratto</a:t>
            </a:r>
          </a:p>
          <a:p>
            <a:r>
              <a:rPr lang="it-IT" sz="3600" dirty="0"/>
              <a:t>C. 	Il cittadino può intervenire nel processo penale in tre modi: 1) </a:t>
            </a:r>
            <a:r>
              <a:rPr lang="it-IT" sz="3600" u="sng" dirty="0"/>
              <a:t>Denuncia</a:t>
            </a:r>
            <a:r>
              <a:rPr lang="it-IT" sz="3600" dirty="0"/>
              <a:t> 2) 	</a:t>
            </a:r>
            <a:r>
              <a:rPr lang="it-IT" sz="3600" u="sng" dirty="0"/>
              <a:t>Parte civile </a:t>
            </a:r>
            <a:r>
              <a:rPr lang="it-IT" sz="3600" dirty="0"/>
              <a:t>3) </a:t>
            </a:r>
            <a:r>
              <a:rPr lang="it-IT" sz="3600" u="sng" dirty="0"/>
              <a:t>Parte querelante</a:t>
            </a:r>
          </a:p>
          <a:p>
            <a:pPr marL="742950" indent="-742950">
              <a:buAutoNum type="alphaUcPeriod" startAt="5"/>
            </a:pPr>
            <a:r>
              <a:rPr lang="it-IT" sz="3600" dirty="0"/>
              <a:t>Ampio sostegno sociale</a:t>
            </a:r>
          </a:p>
          <a:p>
            <a:pPr marL="742950" indent="-742950">
              <a:buAutoNum type="alphaUcPeriod" startAt="5"/>
            </a:pPr>
            <a:r>
              <a:rPr lang="it-IT" sz="3600" dirty="0"/>
              <a:t>Se la vittima di un reato ambientale non ha i soldi per pagare un avvocato, lo Stato deve fornire gratuitamente un difensore ufficiale delle vittime.</a:t>
            </a:r>
          </a:p>
        </p:txBody>
      </p:sp>
    </p:spTree>
    <p:extLst>
      <p:ext uri="{BB962C8B-B14F-4D97-AF65-F5344CB8AC3E}">
        <p14:creationId xmlns:p14="http://schemas.microsoft.com/office/powerpoint/2010/main" val="18932924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F9B764-31C5-57B8-9258-C133C0D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1234" y="273629"/>
            <a:ext cx="9104244" cy="1139160"/>
          </a:xfrm>
        </p:spPr>
        <p:txBody>
          <a:bodyPr/>
          <a:lstStyle/>
          <a:p>
            <a:r>
              <a:rPr lang="it-IT" b="1" u="sng" dirty="0"/>
              <a:t>Strategie per preparare un contenzioso ambientale</a:t>
            </a:r>
            <a:endParaRPr lang="es-AR" b="1" u="sng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52EC423-8292-8C2C-57F1-B0D7C54AE33A}"/>
              </a:ext>
            </a:extLst>
          </p:cNvPr>
          <p:cNvSpPr txBox="1"/>
          <p:nvPr/>
        </p:nvSpPr>
        <p:spPr>
          <a:xfrm>
            <a:off x="702365" y="1948070"/>
            <a:ext cx="1076076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•</a:t>
            </a:r>
            <a:r>
              <a:rPr lang="it-IT" dirty="0"/>
              <a:t>	</a:t>
            </a:r>
            <a:r>
              <a:rPr lang="it-IT" sz="3200" b="1" dirty="0"/>
              <a:t>Denunce penali individuali</a:t>
            </a:r>
            <a:r>
              <a:rPr lang="it-IT" sz="3200" dirty="0"/>
              <a:t>: ogni cittadino presenta la propria</a:t>
            </a:r>
          </a:p>
          <a:p>
            <a:r>
              <a:rPr lang="it-IT" sz="3200" dirty="0"/>
              <a:t>•	</a:t>
            </a:r>
            <a:r>
              <a:rPr lang="it-IT" sz="3200" b="1" dirty="0"/>
              <a:t>Crimini secondari</a:t>
            </a:r>
            <a:r>
              <a:rPr lang="it-IT" sz="3200" dirty="0"/>
              <a:t>: considerare altri articoli del codice penale che proteggono beni giuridici diversi ma che impattano sull’ambiente (es. art. falsificazione di informazioni 292 e 296 CP)</a:t>
            </a:r>
          </a:p>
          <a:p>
            <a:r>
              <a:rPr lang="it-IT" sz="3200" dirty="0"/>
              <a:t>•	</a:t>
            </a:r>
            <a:r>
              <a:rPr lang="it-IT" sz="3200" b="1" dirty="0"/>
              <a:t>Parte civile o querelante</a:t>
            </a:r>
          </a:p>
          <a:p>
            <a:r>
              <a:rPr lang="it-IT" sz="3200" dirty="0"/>
              <a:t>•	</a:t>
            </a:r>
            <a:r>
              <a:rPr lang="it-IT" sz="3200" b="1" dirty="0"/>
              <a:t>Diffusione mediatica e sui social</a:t>
            </a:r>
            <a:r>
              <a:rPr lang="it-IT" sz="3200" dirty="0"/>
              <a:t>: l’opinione pubblica è determinante</a:t>
            </a:r>
          </a:p>
        </p:txBody>
      </p:sp>
    </p:spTree>
    <p:extLst>
      <p:ext uri="{BB962C8B-B14F-4D97-AF65-F5344CB8AC3E}">
        <p14:creationId xmlns:p14="http://schemas.microsoft.com/office/powerpoint/2010/main" val="4997647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B1B87E-F42F-EC6D-4058-485ECA2C5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u="sng" dirty="0" err="1"/>
              <a:t>Strategie</a:t>
            </a:r>
            <a:r>
              <a:rPr lang="es-AR" b="1" u="sng" dirty="0"/>
              <a:t> </a:t>
            </a:r>
            <a:r>
              <a:rPr lang="es-AR" b="1" u="sng" dirty="0" err="1"/>
              <a:t>complementari</a:t>
            </a:r>
            <a:endParaRPr lang="es-AR" b="1" u="sng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1568E0B-0CD4-D66E-E733-8161084DFB7B}"/>
              </a:ext>
            </a:extLst>
          </p:cNvPr>
          <p:cNvSpPr txBox="1"/>
          <p:nvPr/>
        </p:nvSpPr>
        <p:spPr>
          <a:xfrm>
            <a:off x="1272208" y="1147042"/>
            <a:ext cx="9793356" cy="3163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AR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ONG e </a:t>
            </a:r>
            <a:r>
              <a:rPr lang="es-AR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Amicus</a:t>
            </a:r>
            <a:r>
              <a:rPr lang="es-AR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Curiae</a:t>
            </a:r>
            <a:endParaRPr lang="es-AR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AR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Azioni</a:t>
            </a:r>
            <a:r>
              <a:rPr lang="es-AR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cittadine</a:t>
            </a:r>
            <a:r>
              <a:rPr lang="es-AR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concrete e </a:t>
            </a:r>
            <a:r>
              <a:rPr lang="es-AR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rispettose</a:t>
            </a:r>
            <a:endParaRPr lang="es-AR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AR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Anticipare </a:t>
            </a:r>
            <a:r>
              <a:rPr lang="es-AR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l’azione</a:t>
            </a:r>
            <a:r>
              <a:rPr lang="es-AR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penale</a:t>
            </a:r>
            <a:r>
              <a:rPr lang="es-AR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ambientale</a:t>
            </a:r>
            <a:r>
              <a:rPr lang="es-AR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s-AR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denunce</a:t>
            </a:r>
            <a:r>
              <a:rPr lang="es-AR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amministrative</a:t>
            </a:r>
            <a:endParaRPr lang="es-AR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C17B5E7-B080-5C5E-4E9B-809057283D0E}"/>
              </a:ext>
            </a:extLst>
          </p:cNvPr>
          <p:cNvSpPr/>
          <p:nvPr/>
        </p:nvSpPr>
        <p:spPr>
          <a:xfrm>
            <a:off x="459631" y="4049888"/>
            <a:ext cx="11418510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•	Dietro ogni crimine ambientale </a:t>
            </a:r>
          </a:p>
          <a:p>
            <a:pPr algn="ctr"/>
            <a:r>
              <a:rPr lang="it-IT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c’è sempre </a:t>
            </a:r>
          </a:p>
          <a:p>
            <a:pPr algn="ctr"/>
            <a:r>
              <a:rPr lang="it-IT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un funzionario pubblico corrotto</a:t>
            </a:r>
            <a:endParaRPr lang="es-E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6537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D25EB1-4906-6514-2D80-3ED9C7535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u="sng" dirty="0" err="1"/>
              <a:t>Precostituzione</a:t>
            </a:r>
            <a:r>
              <a:rPr lang="es-AR" b="1" u="sng" dirty="0"/>
              <a:t> </a:t>
            </a:r>
            <a:r>
              <a:rPr lang="es-AR" b="1" u="sng" dirty="0" err="1"/>
              <a:t>della</a:t>
            </a:r>
            <a:r>
              <a:rPr lang="es-AR" b="1" u="sng" dirty="0"/>
              <a:t> </a:t>
            </a:r>
            <a:r>
              <a:rPr lang="es-AR" b="1" u="sng" dirty="0" err="1"/>
              <a:t>prova</a:t>
            </a:r>
            <a:endParaRPr lang="es-AR" b="1" u="sng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E8C284D-377E-1EAE-DEE3-B790D85BC2F8}"/>
              </a:ext>
            </a:extLst>
          </p:cNvPr>
          <p:cNvSpPr txBox="1"/>
          <p:nvPr/>
        </p:nvSpPr>
        <p:spPr>
          <a:xfrm>
            <a:off x="352050" y="1041728"/>
            <a:ext cx="11476382" cy="6055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AR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Richiesta</a:t>
            </a:r>
            <a:r>
              <a:rPr lang="es-AR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s-AR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informazioni</a:t>
            </a:r>
            <a:r>
              <a:rPr lang="es-AR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ambientali</a:t>
            </a:r>
            <a:r>
              <a:rPr lang="es-AR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tramite la </a:t>
            </a:r>
            <a:r>
              <a:rPr lang="es-AR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legge</a:t>
            </a:r>
            <a:r>
              <a:rPr lang="es-AR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sull’accesso</a:t>
            </a:r>
            <a:r>
              <a:rPr lang="es-AR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all’informazione</a:t>
            </a:r>
            <a:r>
              <a:rPr lang="es-AR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publica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AR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Analisi</a:t>
            </a:r>
            <a:r>
              <a:rPr lang="es-AR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dei</a:t>
            </a:r>
            <a:r>
              <a:rPr lang="es-AR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rapporti</a:t>
            </a:r>
            <a:r>
              <a:rPr lang="es-AR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s-AR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impatto</a:t>
            </a:r>
            <a:r>
              <a:rPr lang="es-AR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ambientale</a:t>
            </a:r>
            <a:r>
              <a:rPr lang="es-AR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s-AR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esperti</a:t>
            </a:r>
            <a:r>
              <a:rPr lang="es-AR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 </a:t>
            </a:r>
            <a:r>
              <a:rPr lang="es-AR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possibili</a:t>
            </a:r>
            <a:r>
              <a:rPr lang="es-AR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denunce</a:t>
            </a:r>
            <a:r>
              <a:rPr lang="es-AR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 </a:t>
            </a:r>
            <a:r>
              <a:rPr lang="es-AR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falsificazione</a:t>
            </a:r>
            <a:endParaRPr lang="es-AR" sz="4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AR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Ricerca</a:t>
            </a:r>
            <a:r>
              <a:rPr lang="es-AR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s-AR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informazioni</a:t>
            </a:r>
            <a:r>
              <a:rPr lang="es-AR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</a:t>
            </a:r>
            <a:r>
              <a:rPr lang="es-AR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reclami</a:t>
            </a:r>
            <a:r>
              <a:rPr lang="es-AR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amministrativi</a:t>
            </a:r>
            <a:r>
              <a:rPr lang="es-AR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precedenti</a:t>
            </a:r>
            <a:endParaRPr lang="es-AR" sz="4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Identificazione degli imputati: teoria del dominio del fatto per persone giuridiche (art. 57 legge 24.051)</a:t>
            </a:r>
            <a:endParaRPr lang="es-AR" sz="4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s-A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0318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447FF5-64DF-EE17-7363-E8C7D7B32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u="sng" dirty="0"/>
              <a:t>Legge 24.051 – Articoli 55 / 56 / 57</a:t>
            </a:r>
            <a:endParaRPr lang="es-AR" b="1" u="sng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9C6E6A1-291F-038A-72C1-D016505A7550}"/>
              </a:ext>
            </a:extLst>
          </p:cNvPr>
          <p:cNvSpPr txBox="1"/>
          <p:nvPr/>
        </p:nvSpPr>
        <p:spPr>
          <a:xfrm>
            <a:off x="1033670" y="2199861"/>
            <a:ext cx="9753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/>
              <a:t>•</a:t>
            </a:r>
            <a:r>
              <a:rPr lang="it-IT" dirty="0"/>
              <a:t>	</a:t>
            </a:r>
            <a:r>
              <a:rPr lang="it-IT" sz="3200" dirty="0"/>
              <a:t>Art. 55: </a:t>
            </a:r>
            <a:r>
              <a:rPr lang="it-IT" sz="3200" b="1" dirty="0"/>
              <a:t>Crimine doloso </a:t>
            </a:r>
            <a:r>
              <a:rPr lang="it-IT" sz="3200" dirty="0"/>
              <a:t>→ “…chi, utilizzando i rifiuti di cui alla presente legge, avvelena, altera o contamina in modo pericoloso per la salute, il suolo, l’acqua, l’atmosfera o l’ambiente in generale…” → pena: da 3 a 10 anni di reclusione</a:t>
            </a:r>
          </a:p>
          <a:p>
            <a:r>
              <a:rPr lang="it-IT" sz="3200" dirty="0"/>
              <a:t>•	Art. 56: </a:t>
            </a:r>
            <a:r>
              <a:rPr lang="it-IT" sz="3200" b="1" dirty="0"/>
              <a:t>Crimine colposo </a:t>
            </a:r>
            <a:r>
              <a:rPr lang="it-IT" sz="3200" dirty="0"/>
              <a:t>→ da 1 mese a 2 anni, con aggravanti</a:t>
            </a:r>
          </a:p>
        </p:txBody>
      </p:sp>
    </p:spTree>
    <p:extLst>
      <p:ext uri="{BB962C8B-B14F-4D97-AF65-F5344CB8AC3E}">
        <p14:creationId xmlns:p14="http://schemas.microsoft.com/office/powerpoint/2010/main" val="38999510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F2BF259-B8F1-8011-39B4-15515001E692}"/>
              </a:ext>
            </a:extLst>
          </p:cNvPr>
          <p:cNvSpPr txBox="1"/>
          <p:nvPr/>
        </p:nvSpPr>
        <p:spPr>
          <a:xfrm>
            <a:off x="3048000" y="158565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	</a:t>
            </a:r>
            <a:endParaRPr lang="es-AR" dirty="0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9C4F914C-4762-90AB-919E-4D3428CA9A76}"/>
              </a:ext>
            </a:extLst>
          </p:cNvPr>
          <p:cNvGraphicFramePr>
            <a:graphicFrameLocks noGrp="1"/>
          </p:cNvGraphicFramePr>
          <p:nvPr/>
        </p:nvGraphicFramePr>
        <p:xfrm>
          <a:off x="280988" y="961938"/>
          <a:ext cx="11778489" cy="5987801"/>
        </p:xfrm>
        <a:graphic>
          <a:graphicData uri="http://schemas.openxmlformats.org/drawingml/2006/table">
            <a:tbl>
              <a:tblPr/>
              <a:tblGrid>
                <a:gridCol w="5917073">
                  <a:extLst>
                    <a:ext uri="{9D8B030D-6E8A-4147-A177-3AD203B41FA5}">
                      <a16:colId xmlns:a16="http://schemas.microsoft.com/office/drawing/2014/main" val="1975957092"/>
                    </a:ext>
                  </a:extLst>
                </a:gridCol>
                <a:gridCol w="5861416">
                  <a:extLst>
                    <a:ext uri="{9D8B030D-6E8A-4147-A177-3AD203B41FA5}">
                      <a16:colId xmlns:a16="http://schemas.microsoft.com/office/drawing/2014/main" val="3157843692"/>
                    </a:ext>
                  </a:extLst>
                </a:gridCol>
              </a:tblGrid>
              <a:tr h="522165">
                <a:tc>
                  <a:txBody>
                    <a:bodyPr/>
                    <a:lstStyle/>
                    <a:p>
                      <a:r>
                        <a:rPr lang="es-AR" sz="2800" b="1" dirty="0" err="1"/>
                        <a:t>Aspetto</a:t>
                      </a:r>
                      <a:endParaRPr lang="es-AR" sz="2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AR" sz="2800" b="1" dirty="0" err="1"/>
                        <a:t>Descrizione</a:t>
                      </a:r>
                      <a:endParaRPr lang="es-AR" sz="2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0962110"/>
                  </a:ext>
                </a:extLst>
              </a:tr>
              <a:tr h="904018">
                <a:tc>
                  <a:txBody>
                    <a:bodyPr/>
                    <a:lstStyle/>
                    <a:p>
                      <a:r>
                        <a:rPr lang="es-AR" sz="2400" b="1" dirty="0" err="1"/>
                        <a:t>Legge</a:t>
                      </a:r>
                      <a:r>
                        <a:rPr lang="es-AR" sz="2400" b="1" dirty="0"/>
                        <a:t> </a:t>
                      </a:r>
                      <a:r>
                        <a:rPr lang="es-AR" sz="2400" b="1" dirty="0" err="1"/>
                        <a:t>penale</a:t>
                      </a:r>
                      <a:r>
                        <a:rPr lang="es-AR" sz="2400" b="1" dirty="0"/>
                        <a:t> di base</a:t>
                      </a:r>
                      <a:endParaRPr lang="es-AR" sz="2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400"/>
                        <a:t>Legge n. 68/2015 (introduzione di 5 reati ambientali nel Codice Penale)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1043231"/>
                  </a:ext>
                </a:extLst>
              </a:tr>
              <a:tr h="904018">
                <a:tc>
                  <a:txBody>
                    <a:bodyPr/>
                    <a:lstStyle/>
                    <a:p>
                      <a:r>
                        <a:rPr lang="es-AR" sz="2400" b="1" dirty="0" err="1"/>
                        <a:t>Reati</a:t>
                      </a:r>
                      <a:r>
                        <a:rPr lang="es-AR" sz="2400" b="1" dirty="0"/>
                        <a:t> </a:t>
                      </a:r>
                      <a:r>
                        <a:rPr lang="es-AR" sz="2400" b="1" dirty="0" err="1"/>
                        <a:t>previsti</a:t>
                      </a:r>
                      <a:endParaRPr lang="es-AR" sz="2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400"/>
                        <a:t>Inquinamento, disastro ambientale, radioattività, impedimento al controllo, omissione di bonifica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034407"/>
                  </a:ext>
                </a:extLst>
              </a:tr>
              <a:tr h="522165">
                <a:tc>
                  <a:txBody>
                    <a:bodyPr/>
                    <a:lstStyle/>
                    <a:p>
                      <a:r>
                        <a:rPr lang="es-AR" sz="2400" b="1"/>
                        <a:t>Precedenti normativi</a:t>
                      </a:r>
                      <a:endParaRPr lang="es-AR" sz="2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400"/>
                        <a:t>Legge Merli (acque), regolamenti sull’aria (1966)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0607546"/>
                  </a:ext>
                </a:extLst>
              </a:tr>
              <a:tr h="522165">
                <a:tc>
                  <a:txBody>
                    <a:bodyPr/>
                    <a:lstStyle/>
                    <a:p>
                      <a:r>
                        <a:rPr lang="es-AR" sz="2400" b="1"/>
                        <a:t>Responsabilità delle imprese</a:t>
                      </a:r>
                      <a:endParaRPr lang="es-AR" sz="2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400"/>
                        <a:t>D.lgs. 231/2001 modificato per includere i reati ambientali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1129784"/>
                  </a:ext>
                </a:extLst>
              </a:tr>
              <a:tr h="904018">
                <a:tc>
                  <a:txBody>
                    <a:bodyPr/>
                    <a:lstStyle/>
                    <a:p>
                      <a:r>
                        <a:rPr lang="es-AR" sz="2400" b="1"/>
                        <a:t>Fenomeno contestuale</a:t>
                      </a:r>
                      <a:endParaRPr lang="es-AR" sz="2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400"/>
                        <a:t>"Ecomafie" (criminalità organizzata che sfrutta attività ambientali)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3333240"/>
                  </a:ext>
                </a:extLst>
              </a:tr>
              <a:tr h="522165">
                <a:tc>
                  <a:txBody>
                    <a:bodyPr/>
                    <a:lstStyle/>
                    <a:p>
                      <a:r>
                        <a:rPr lang="es-AR" sz="2400" b="1"/>
                        <a:t>Evoluzione recente</a:t>
                      </a:r>
                      <a:endParaRPr lang="es-AR" sz="2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400" dirty="0"/>
                        <a:t>Aumento costante di denunce e arresti negli ultimi anni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4560272"/>
                  </a:ext>
                </a:extLst>
              </a:tr>
            </a:tbl>
          </a:graphicData>
        </a:graphic>
      </p:graphicFrame>
      <p:sp>
        <p:nvSpPr>
          <p:cNvPr id="8" name="Rectangle 3">
            <a:extLst>
              <a:ext uri="{FF2B5EF4-FFF2-40B4-BE49-F238E27FC236}">
                <a16:creationId xmlns:a16="http://schemas.microsoft.com/office/drawing/2014/main" id="{02454706-E2C6-3778-D50F-C5FE0E3F0F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857" y="100164"/>
            <a:ext cx="10974718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altLang="es-AR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AR" altLang="es-AR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Reati</a:t>
            </a:r>
            <a:r>
              <a:rPr kumimoji="0" lang="es-AR" altLang="es-AR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AR" altLang="es-AR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ambientali</a:t>
            </a:r>
            <a:r>
              <a:rPr kumimoji="0" lang="es-AR" altLang="es-AR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in Italia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altLang="es-A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1251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>
            <a:extLst>
              <a:ext uri="{FF2B5EF4-FFF2-40B4-BE49-F238E27FC236}">
                <a16:creationId xmlns:a16="http://schemas.microsoft.com/office/drawing/2014/main" id="{55A298EA-8222-6B1F-55F7-0901FE9696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371875" y="152388"/>
            <a:ext cx="7435562" cy="589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s-ES" b="1" u="sng" dirty="0" err="1"/>
              <a:t>Reati</a:t>
            </a:r>
            <a:r>
              <a:rPr lang="es-ES" b="1" u="sng" dirty="0"/>
              <a:t> </a:t>
            </a:r>
            <a:r>
              <a:rPr lang="es-ES" b="1" u="sng" dirty="0" err="1"/>
              <a:t>Ambientali</a:t>
            </a:r>
            <a:r>
              <a:rPr lang="es-ES" b="1" u="sng" dirty="0"/>
              <a:t> in Argentina </a:t>
            </a:r>
            <a:endParaRPr lang="es-AR" b="1" u="sng" dirty="0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BB7316A6-9F07-6D09-2CB1-267189CB6FBB}"/>
              </a:ext>
            </a:extLst>
          </p:cNvPr>
          <p:cNvGraphicFramePr>
            <a:graphicFrameLocks noGrp="1"/>
          </p:cNvGraphicFramePr>
          <p:nvPr/>
        </p:nvGraphicFramePr>
        <p:xfrm>
          <a:off x="212034" y="742358"/>
          <a:ext cx="11979966" cy="6171376"/>
        </p:xfrm>
        <a:graphic>
          <a:graphicData uri="http://schemas.openxmlformats.org/drawingml/2006/table">
            <a:tbl>
              <a:tblPr/>
              <a:tblGrid>
                <a:gridCol w="5989983">
                  <a:extLst>
                    <a:ext uri="{9D8B030D-6E8A-4147-A177-3AD203B41FA5}">
                      <a16:colId xmlns:a16="http://schemas.microsoft.com/office/drawing/2014/main" val="3018234783"/>
                    </a:ext>
                  </a:extLst>
                </a:gridCol>
                <a:gridCol w="5989983">
                  <a:extLst>
                    <a:ext uri="{9D8B030D-6E8A-4147-A177-3AD203B41FA5}">
                      <a16:colId xmlns:a16="http://schemas.microsoft.com/office/drawing/2014/main" val="598755638"/>
                    </a:ext>
                  </a:extLst>
                </a:gridCol>
              </a:tblGrid>
              <a:tr h="478515">
                <a:tc>
                  <a:txBody>
                    <a:bodyPr/>
                    <a:lstStyle/>
                    <a:p>
                      <a:r>
                        <a:rPr lang="es-AR" sz="2800" b="1" dirty="0" err="1"/>
                        <a:t>Aspetto</a:t>
                      </a:r>
                      <a:endParaRPr lang="es-AR" sz="2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AR" sz="2800" b="1" dirty="0" err="1"/>
                        <a:t>Descrizione</a:t>
                      </a:r>
                      <a:endParaRPr lang="es-AR" sz="2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264132"/>
                  </a:ext>
                </a:extLst>
              </a:tr>
              <a:tr h="828449">
                <a:tc>
                  <a:txBody>
                    <a:bodyPr/>
                    <a:lstStyle/>
                    <a:p>
                      <a:r>
                        <a:rPr lang="es-AR" sz="2800" b="1" dirty="0" err="1"/>
                        <a:t>Legge</a:t>
                      </a:r>
                      <a:r>
                        <a:rPr lang="es-AR" sz="2800" b="1" dirty="0"/>
                        <a:t> </a:t>
                      </a:r>
                      <a:r>
                        <a:rPr lang="es-AR" sz="2800" b="1" dirty="0" err="1"/>
                        <a:t>penale</a:t>
                      </a:r>
                      <a:r>
                        <a:rPr lang="es-AR" sz="2800" b="1" dirty="0"/>
                        <a:t> di base</a:t>
                      </a:r>
                      <a:endParaRPr lang="es-AR" sz="2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Legge n. 24.051(</a:t>
                      </a:r>
                      <a:r>
                        <a:rPr lang="it-IT" sz="2400" dirty="0"/>
                        <a:t>Nel nostro codice penale non sono previsti reati ambientali)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7439468"/>
                  </a:ext>
                </a:extLst>
              </a:tr>
              <a:tr h="989776">
                <a:tc>
                  <a:txBody>
                    <a:bodyPr/>
                    <a:lstStyle/>
                    <a:p>
                      <a:r>
                        <a:rPr lang="es-AR" sz="2800" b="1" dirty="0" err="1"/>
                        <a:t>Reati</a:t>
                      </a:r>
                      <a:r>
                        <a:rPr lang="es-AR" sz="2800" b="1" dirty="0"/>
                        <a:t> </a:t>
                      </a:r>
                      <a:r>
                        <a:rPr lang="es-AR" sz="2800" b="1" dirty="0" err="1"/>
                        <a:t>previsti</a:t>
                      </a:r>
                      <a:endParaRPr lang="es-AR" sz="2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Solo i reati di contaminazione con rifiuti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7958734"/>
                  </a:ext>
                </a:extLst>
              </a:tr>
              <a:tr h="478515">
                <a:tc>
                  <a:txBody>
                    <a:bodyPr/>
                    <a:lstStyle/>
                    <a:p>
                      <a:r>
                        <a:rPr lang="es-AR" sz="2800" b="1"/>
                        <a:t>Precedenti normativi</a:t>
                      </a:r>
                      <a:endParaRPr lang="es-AR" sz="28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non abbiamo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6356263"/>
                  </a:ext>
                </a:extLst>
              </a:tr>
              <a:tr h="478515">
                <a:tc>
                  <a:txBody>
                    <a:bodyPr/>
                    <a:lstStyle/>
                    <a:p>
                      <a:r>
                        <a:rPr lang="es-AR" sz="2800" b="1"/>
                        <a:t>Responsabilità delle imprese</a:t>
                      </a:r>
                      <a:endParaRPr lang="es-AR" sz="28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Non dall'entità giuridica ma dalle autorità aziendali.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2217908"/>
                  </a:ext>
                </a:extLst>
              </a:tr>
              <a:tr h="828449">
                <a:tc>
                  <a:txBody>
                    <a:bodyPr/>
                    <a:lstStyle/>
                    <a:p>
                      <a:r>
                        <a:rPr lang="es-AR" sz="2800" b="1"/>
                        <a:t>Fenomeno contestuale</a:t>
                      </a:r>
                      <a:endParaRPr lang="es-AR" sz="28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Saccheggio delle risorse naturali e violazione dei diritti dei popoli indigeni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230558"/>
                  </a:ext>
                </a:extLst>
              </a:tr>
              <a:tr h="478515">
                <a:tc>
                  <a:txBody>
                    <a:bodyPr/>
                    <a:lstStyle/>
                    <a:p>
                      <a:r>
                        <a:rPr lang="es-AR" sz="2800" b="1"/>
                        <a:t>Evoluzione recente</a:t>
                      </a:r>
                      <a:endParaRPr lang="es-AR" sz="28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Aumento costante di denunce ma non ci sono statistiche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7312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89863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957033-5D43-3799-6FE3-6BCA0CEAE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Crimini ambientali in Italia: la direttiva europea 2024/1203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6FC02D6-FD4D-05FD-EC36-BE63E3BEFA75}"/>
              </a:ext>
            </a:extLst>
          </p:cNvPr>
          <p:cNvSpPr txBox="1"/>
          <p:nvPr/>
        </p:nvSpPr>
        <p:spPr>
          <a:xfrm>
            <a:off x="211015" y="1758462"/>
            <a:ext cx="1163398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it-IT" sz="2800" dirty="0"/>
              <a:t>¿ Il problema è che mancano leggi o che  quelle che ci sono non vengono applicate? </a:t>
            </a:r>
          </a:p>
          <a:p>
            <a:pPr marL="342900" indent="-342900">
              <a:buAutoNum type="arabicParenR"/>
            </a:pPr>
            <a:r>
              <a:rPr lang="it-IT" sz="2800" dirty="0"/>
              <a:t>¿ In quale misura le ONG che dicono di difendere la nostra Casa Comune promuovono azioni penali ambientali?</a:t>
            </a:r>
          </a:p>
          <a:p>
            <a:pPr marL="342900" indent="-342900">
              <a:buAutoNum type="arabicParenR"/>
            </a:pPr>
            <a:r>
              <a:rPr lang="it-IT" sz="2800" dirty="0"/>
              <a:t>Nell’ordinamento penale italiano il recepimento della direttiva 2024/1203 dovrà avvenire entro il 21 maggio 2026</a:t>
            </a:r>
          </a:p>
          <a:p>
            <a:pPr marL="342900" indent="-342900">
              <a:buAutoNum type="arabicParenR"/>
            </a:pPr>
            <a:r>
              <a:rPr lang="it-IT" sz="2800" dirty="0"/>
              <a:t>Un chiaro esempio del principio di sussidiarietà poiché gli Stati europei non hanno compiuto progressi nella tutela ambientale attraverso procedimenti penali.</a:t>
            </a:r>
          </a:p>
          <a:p>
            <a:pPr marL="342900" indent="-342900">
              <a:buAutoNum type="arabicParenR"/>
            </a:pPr>
            <a:r>
              <a:rPr lang="it-IT" sz="2800" dirty="0"/>
              <a:t>che aumenteranno sicuramente l’impatto delle nuove tecnologie, guidate dall’architettura blockchain, fintech e intelligenza artificiale</a:t>
            </a:r>
            <a:endParaRPr lang="es-AR" sz="2800" dirty="0"/>
          </a:p>
        </p:txBody>
      </p:sp>
    </p:spTree>
    <p:extLst>
      <p:ext uri="{BB962C8B-B14F-4D97-AF65-F5344CB8AC3E}">
        <p14:creationId xmlns:p14="http://schemas.microsoft.com/office/powerpoint/2010/main" val="27595664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A6F31C-7572-C00F-748D-AC51417D1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320" y="569051"/>
            <a:ext cx="11583359" cy="1139160"/>
          </a:xfrm>
        </p:spPr>
        <p:txBody>
          <a:bodyPr/>
          <a:lstStyle/>
          <a:p>
            <a:r>
              <a:rPr lang="it-IT" sz="6600" u="sng" dirty="0">
                <a:latin typeface="Arial"/>
                <a:cs typeface="Lucida Sans Unicode"/>
              </a:rPr>
              <a:t>D</a:t>
            </a:r>
            <a:r>
              <a:rPr kumimoji="0" lang="it-IT" sz="6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Lucida Sans Unicode"/>
              </a:rPr>
              <a:t>irettiva europea 2024/1203: </a:t>
            </a:r>
            <a:r>
              <a:rPr lang="es-AR" sz="6600" u="sng" dirty="0"/>
              <a:t> </a:t>
            </a:r>
            <a:r>
              <a:rPr lang="es-AR" sz="6600" u="sng" dirty="0" err="1"/>
              <a:t>punti</a:t>
            </a:r>
            <a:r>
              <a:rPr lang="es-AR" sz="6600" u="sng" dirty="0"/>
              <a:t> </a:t>
            </a:r>
            <a:r>
              <a:rPr lang="es-AR" sz="6600" u="sng" dirty="0" err="1"/>
              <a:t>più</a:t>
            </a:r>
            <a:r>
              <a:rPr lang="es-AR" sz="6600" u="sng" dirty="0"/>
              <a:t> importante…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90B1407-531A-77BC-1F88-79B3328D261C}"/>
              </a:ext>
            </a:extLst>
          </p:cNvPr>
          <p:cNvSpPr txBox="1"/>
          <p:nvPr/>
        </p:nvSpPr>
        <p:spPr>
          <a:xfrm>
            <a:off x="304319" y="2293034"/>
            <a:ext cx="1158335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es-AR" sz="3200" dirty="0"/>
              <a:t>Inquinamento in generale</a:t>
            </a:r>
          </a:p>
          <a:p>
            <a:pPr marL="342900" indent="-342900">
              <a:buAutoNum type="alphaLcParenR"/>
            </a:pPr>
            <a:r>
              <a:rPr lang="it-IT" sz="3200" dirty="0"/>
              <a:t>Rifiuti: specificatamente la raccolta, il trasporto o il trattamento dei rifiuti </a:t>
            </a:r>
          </a:p>
          <a:p>
            <a:pPr marL="342900" indent="-342900">
              <a:buAutoNum type="alphaLcParenR"/>
            </a:pPr>
            <a:r>
              <a:rPr lang="it-IT" sz="3200" dirty="0"/>
              <a:t>Sfruttamento improprio delle risorse naturali: comprende il prelevamento di acque superficiali o sotterranee</a:t>
            </a:r>
          </a:p>
          <a:p>
            <a:pPr marL="342900" indent="-342900">
              <a:buAutoNum type="alphaLcParenR"/>
            </a:pPr>
            <a:r>
              <a:rPr lang="it-IT" sz="3200" dirty="0"/>
              <a:t>Protezione di specie e dei relativi habitat</a:t>
            </a:r>
          </a:p>
          <a:p>
            <a:pPr marL="342900" indent="-342900">
              <a:buAutoNum type="alphaLcParenR"/>
            </a:pPr>
            <a:r>
              <a:rPr lang="it-IT" sz="3200" dirty="0"/>
              <a:t>La responsabilità penale non solo delle persone fisiche ma anche, all’articolo 6, quella delle persone giuridiche</a:t>
            </a:r>
          </a:p>
        </p:txBody>
      </p:sp>
    </p:spTree>
    <p:extLst>
      <p:ext uri="{BB962C8B-B14F-4D97-AF65-F5344CB8AC3E}">
        <p14:creationId xmlns:p14="http://schemas.microsoft.com/office/powerpoint/2010/main" val="9475390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A0992C-3654-EEBC-FE98-0B3D8F1CC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u="sng" dirty="0"/>
              <a:t>Bonus </a:t>
            </a:r>
            <a:r>
              <a:rPr lang="es-AR" b="1" u="sng" dirty="0" err="1"/>
              <a:t>track</a:t>
            </a:r>
            <a:r>
              <a:rPr lang="es-AR" b="1" u="sng" dirty="0"/>
              <a:t>: SLAPP</a:t>
            </a:r>
            <a:br>
              <a:rPr lang="es-AR" dirty="0"/>
            </a:br>
            <a:endParaRPr lang="es-AR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AFC9A5D-0F59-62EA-3F99-5D5FA5902A84}"/>
              </a:ext>
            </a:extLst>
          </p:cNvPr>
          <p:cNvSpPr txBox="1"/>
          <p:nvPr/>
        </p:nvSpPr>
        <p:spPr>
          <a:xfrm>
            <a:off x="140677" y="1412789"/>
            <a:ext cx="1188720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it-IT" sz="2800" dirty="0"/>
              <a:t>SLAPP </a:t>
            </a:r>
            <a:r>
              <a:rPr lang="en-US" sz="2800" dirty="0"/>
              <a:t>“Strategic lawsuit against public participation”</a:t>
            </a:r>
            <a:r>
              <a:rPr lang="it-IT" sz="2800" dirty="0"/>
              <a:t> o “Causa strategica contro la partecipazione pubblica”.  In una traduzione più letterale sono “schiaffi all’imputato per aver osato parlare”.</a:t>
            </a:r>
          </a:p>
          <a:p>
            <a:pPr marL="342900" indent="-342900">
              <a:buAutoNum type="arabicParenR"/>
            </a:pPr>
            <a:endParaRPr lang="it-IT" sz="2800" dirty="0"/>
          </a:p>
          <a:p>
            <a:pPr marL="342900" indent="-342900">
              <a:buAutoNum type="arabicParenR"/>
            </a:pPr>
            <a:r>
              <a:rPr lang="it-IT" sz="2800" dirty="0"/>
              <a:t>La tutela “delle persone che denunciano delitti ambientali o che collaborano alle indagini sugli stessi”</a:t>
            </a:r>
          </a:p>
          <a:p>
            <a:pPr marL="342900" indent="-342900">
              <a:buAutoNum type="arabicParenR"/>
            </a:pPr>
            <a:r>
              <a:rPr lang="it-IT" sz="2800" dirty="0"/>
              <a:t>Accesso alle misure di sostegno e assistenza nell'ambito del procedimento penale</a:t>
            </a:r>
          </a:p>
          <a:p>
            <a:pPr marL="342900" indent="-342900">
              <a:buAutoNum type="arabicParenR"/>
            </a:pPr>
            <a:r>
              <a:rPr lang="it-IT" sz="2800" dirty="0"/>
              <a:t>Trattato di Escazú sancito in America Latina o con la Convenzione di Aarhus che coincidono nell'accesso all'informazione, nella partecipazione del pubblico ai processi decisionali e nell'accesso alla giustizia in questioni ambientali</a:t>
            </a:r>
          </a:p>
          <a:p>
            <a:pPr marL="342900" indent="-342900">
              <a:buAutoNum type="arabicParenR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506886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78485F-B824-668B-42CA-CF1104C20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641" y="273629"/>
            <a:ext cx="5487359" cy="1139160"/>
          </a:xfrm>
        </p:spPr>
        <p:txBody>
          <a:bodyPr/>
          <a:lstStyle/>
          <a:p>
            <a:r>
              <a:rPr lang="it-IT" dirty="0"/>
              <a:t>Grazie per la pazienza...</a:t>
            </a:r>
            <a:endParaRPr lang="es-AR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69DF4C3-E6A0-B0B3-AF6F-B051F836C1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850" y="1479050"/>
            <a:ext cx="6777371" cy="527436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62E4F75-E4DA-A796-06B1-85AFEE155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765" y="-502483"/>
            <a:ext cx="5310076" cy="5212532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CBCF04D-5B8A-A71D-C1EA-0DF56AC92417}"/>
              </a:ext>
            </a:extLst>
          </p:cNvPr>
          <p:cNvSpPr txBox="1"/>
          <p:nvPr/>
        </p:nvSpPr>
        <p:spPr>
          <a:xfrm>
            <a:off x="7147221" y="4293704"/>
            <a:ext cx="4424620" cy="19353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it-IT" sz="399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Lucida Sans Unicode"/>
              </a:rPr>
              <a:t>nell'ascoltare un argentino che non parla italiano.   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798715756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Arial"/>
        <a:ea typeface=""/>
        <a:cs typeface="Lucida Sans Unicode"/>
      </a:majorFont>
      <a:minorFont>
        <a:latin typeface="Arial"/>
        <a:ea typeface="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49580" rtl="0" eaLnBrk="1" fontAlgn="base" latinLnBrk="0" hangingPunct="0">
          <a:lnSpc>
            <a:spcPct val="81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defRPr kumimoji="0" lang="en-GB" altLang="es-A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49580" rtl="0" eaLnBrk="1" fontAlgn="base" latinLnBrk="0" hangingPunct="0">
          <a:lnSpc>
            <a:spcPct val="81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defRPr kumimoji="0" lang="en-GB" altLang="es-A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6011</TotalTime>
  <Words>1122</Words>
  <Application>Microsoft Office PowerPoint</Application>
  <PresentationFormat>Panorámica</PresentationFormat>
  <Paragraphs>139</Paragraphs>
  <Slides>21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7" baseType="lpstr">
      <vt:lpstr>Arial</vt:lpstr>
      <vt:lpstr>Calibri</vt:lpstr>
      <vt:lpstr>Century Gothic</vt:lpstr>
      <vt:lpstr>Symbol</vt:lpstr>
      <vt:lpstr>Times New Roman</vt:lpstr>
      <vt:lpstr>Diseño predeterminado</vt:lpstr>
      <vt:lpstr>Presentación de PowerPoint</vt:lpstr>
      <vt:lpstr>Difficoltà per i cittadini </vt:lpstr>
      <vt:lpstr>Ciclo della corruzione ambientale</vt:lpstr>
      <vt:lpstr>Glifosato y deforestazione</vt:lpstr>
      <vt:lpstr>Botnia / Gualeguaychu</vt:lpstr>
      <vt:lpstr>I popoli nativi</vt:lpstr>
      <vt:lpstr>Megaminiera</vt:lpstr>
      <vt:lpstr>Crimini ambientali  in Argentina</vt:lpstr>
      <vt:lpstr>I contadini e i popoli indigeni si difendono e lottano contro i crimini ambientali</vt:lpstr>
      <vt:lpstr>Problemi legislativi in Argentina</vt:lpstr>
      <vt:lpstr>Vantaggi nella legislazione argentina</vt:lpstr>
      <vt:lpstr>Strategie per preparare un contenzioso ambientale</vt:lpstr>
      <vt:lpstr>Strategie complementari</vt:lpstr>
      <vt:lpstr>Precostituzione della prova</vt:lpstr>
      <vt:lpstr>Legge 24.051 – Articoli 55 / 56 / 57</vt:lpstr>
      <vt:lpstr>Presentación de PowerPoint</vt:lpstr>
      <vt:lpstr>Reati Ambientali in Argentina </vt:lpstr>
      <vt:lpstr>Crimini ambientali in Italia: la direttiva europea 2024/1203</vt:lpstr>
      <vt:lpstr>Direttiva europea 2024/1203:  punti più importante…</vt:lpstr>
      <vt:lpstr>Bonus track: SLAPP </vt:lpstr>
      <vt:lpstr>Grazie per la pazienza...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Gustavo Gomez</dc:creator>
  <cp:lastModifiedBy>Gustavo Gomez</cp:lastModifiedBy>
  <cp:revision>3</cp:revision>
  <dcterms:created xsi:type="dcterms:W3CDTF">2025-08-26T22:09:48Z</dcterms:created>
  <dcterms:modified xsi:type="dcterms:W3CDTF">2025-09-04T19:12:48Z</dcterms:modified>
</cp:coreProperties>
</file>